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5.xml" ContentType="application/vnd.openxmlformats-officedocument.presentationml.notesSlide+xml"/>
  <Override PartName="/ppt/tags/tag3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123"/>
  </p:notesMasterIdLst>
  <p:handoutMasterIdLst>
    <p:handoutMasterId r:id="rId124"/>
  </p:handoutMasterIdLst>
  <p:sldIdLst>
    <p:sldId id="601" r:id="rId2"/>
    <p:sldId id="651" r:id="rId3"/>
    <p:sldId id="798" r:id="rId4"/>
    <p:sldId id="800" r:id="rId5"/>
    <p:sldId id="801" r:id="rId6"/>
    <p:sldId id="802" r:id="rId7"/>
    <p:sldId id="803" r:id="rId8"/>
    <p:sldId id="903" r:id="rId9"/>
    <p:sldId id="804" r:id="rId10"/>
    <p:sldId id="923" r:id="rId11"/>
    <p:sldId id="805" r:id="rId12"/>
    <p:sldId id="806" r:id="rId13"/>
    <p:sldId id="807" r:id="rId14"/>
    <p:sldId id="808" r:id="rId15"/>
    <p:sldId id="809" r:id="rId16"/>
    <p:sldId id="810" r:id="rId17"/>
    <p:sldId id="811" r:id="rId18"/>
    <p:sldId id="816" r:id="rId19"/>
    <p:sldId id="817" r:id="rId20"/>
    <p:sldId id="818" r:id="rId21"/>
    <p:sldId id="812" r:id="rId22"/>
    <p:sldId id="814" r:id="rId23"/>
    <p:sldId id="815" r:id="rId24"/>
    <p:sldId id="922" r:id="rId25"/>
    <p:sldId id="906" r:id="rId26"/>
    <p:sldId id="819" r:id="rId27"/>
    <p:sldId id="820" r:id="rId28"/>
    <p:sldId id="821" r:id="rId29"/>
    <p:sldId id="822" r:id="rId30"/>
    <p:sldId id="823" r:id="rId31"/>
    <p:sldId id="824" r:id="rId32"/>
    <p:sldId id="825" r:id="rId33"/>
    <p:sldId id="924" r:id="rId34"/>
    <p:sldId id="925" r:id="rId35"/>
    <p:sldId id="826" r:id="rId36"/>
    <p:sldId id="927" r:id="rId37"/>
    <p:sldId id="828" r:id="rId38"/>
    <p:sldId id="928" r:id="rId39"/>
    <p:sldId id="827" r:id="rId40"/>
    <p:sldId id="829" r:id="rId41"/>
    <p:sldId id="909" r:id="rId42"/>
    <p:sldId id="910" r:id="rId43"/>
    <p:sldId id="911" r:id="rId44"/>
    <p:sldId id="830" r:id="rId45"/>
    <p:sldId id="832" r:id="rId46"/>
    <p:sldId id="834" r:id="rId47"/>
    <p:sldId id="902" r:id="rId48"/>
    <p:sldId id="835" r:id="rId49"/>
    <p:sldId id="837" r:id="rId50"/>
    <p:sldId id="838" r:id="rId51"/>
    <p:sldId id="836" r:id="rId52"/>
    <p:sldId id="839" r:id="rId53"/>
    <p:sldId id="840" r:id="rId54"/>
    <p:sldId id="841" r:id="rId55"/>
    <p:sldId id="842" r:id="rId56"/>
    <p:sldId id="843" r:id="rId57"/>
    <p:sldId id="844" r:id="rId58"/>
    <p:sldId id="845" r:id="rId59"/>
    <p:sldId id="913" r:id="rId60"/>
    <p:sldId id="846" r:id="rId61"/>
    <p:sldId id="847" r:id="rId62"/>
    <p:sldId id="848" r:id="rId63"/>
    <p:sldId id="849" r:id="rId64"/>
    <p:sldId id="850" r:id="rId65"/>
    <p:sldId id="851" r:id="rId66"/>
    <p:sldId id="854" r:id="rId67"/>
    <p:sldId id="916" r:id="rId68"/>
    <p:sldId id="915" r:id="rId69"/>
    <p:sldId id="855" r:id="rId70"/>
    <p:sldId id="856" r:id="rId71"/>
    <p:sldId id="917" r:id="rId72"/>
    <p:sldId id="857" r:id="rId73"/>
    <p:sldId id="858" r:id="rId74"/>
    <p:sldId id="859" r:id="rId75"/>
    <p:sldId id="860" r:id="rId76"/>
    <p:sldId id="869" r:id="rId77"/>
    <p:sldId id="861" r:id="rId78"/>
    <p:sldId id="862" r:id="rId79"/>
    <p:sldId id="863" r:id="rId80"/>
    <p:sldId id="864" r:id="rId81"/>
    <p:sldId id="865" r:id="rId82"/>
    <p:sldId id="866" r:id="rId83"/>
    <p:sldId id="921" r:id="rId84"/>
    <p:sldId id="870" r:id="rId85"/>
    <p:sldId id="871" r:id="rId86"/>
    <p:sldId id="872" r:id="rId87"/>
    <p:sldId id="873" r:id="rId88"/>
    <p:sldId id="852" r:id="rId89"/>
    <p:sldId id="874" r:id="rId90"/>
    <p:sldId id="920" r:id="rId91"/>
    <p:sldId id="875" r:id="rId92"/>
    <p:sldId id="876" r:id="rId93"/>
    <p:sldId id="877" r:id="rId94"/>
    <p:sldId id="878" r:id="rId95"/>
    <p:sldId id="879" r:id="rId96"/>
    <p:sldId id="880" r:id="rId97"/>
    <p:sldId id="881" r:id="rId98"/>
    <p:sldId id="882" r:id="rId99"/>
    <p:sldId id="919" r:id="rId100"/>
    <p:sldId id="883" r:id="rId101"/>
    <p:sldId id="884" r:id="rId102"/>
    <p:sldId id="853" r:id="rId103"/>
    <p:sldId id="885" r:id="rId104"/>
    <p:sldId id="886" r:id="rId105"/>
    <p:sldId id="887" r:id="rId106"/>
    <p:sldId id="888" r:id="rId107"/>
    <p:sldId id="889" r:id="rId108"/>
    <p:sldId id="891" r:id="rId109"/>
    <p:sldId id="890" r:id="rId110"/>
    <p:sldId id="905" r:id="rId111"/>
    <p:sldId id="892" r:id="rId112"/>
    <p:sldId id="894" r:id="rId113"/>
    <p:sldId id="895" r:id="rId114"/>
    <p:sldId id="896" r:id="rId115"/>
    <p:sldId id="897" r:id="rId116"/>
    <p:sldId id="899" r:id="rId117"/>
    <p:sldId id="900" r:id="rId118"/>
    <p:sldId id="901" r:id="rId119"/>
    <p:sldId id="926" r:id="rId120"/>
    <p:sldId id="898" r:id="rId121"/>
    <p:sldId id="415" r:id="rId122"/>
  </p:sldIdLst>
  <p:sldSz cx="9144000" cy="6858000" type="screen4x3"/>
  <p:notesSz cx="9926638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0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9900"/>
    <a:srgbClr val="4472C4"/>
    <a:srgbClr val="70AD47"/>
    <a:srgbClr val="FFFFFF"/>
    <a:srgbClr val="CC9900"/>
    <a:srgbClr val="663300"/>
    <a:srgbClr val="996633"/>
    <a:srgbClr val="FFCC99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4" autoAdjust="0"/>
    <p:restoredTop sz="94660" autoAdjust="0"/>
  </p:normalViewPr>
  <p:slideViewPr>
    <p:cSldViewPr>
      <p:cViewPr varScale="1">
        <p:scale>
          <a:sx n="104" d="100"/>
          <a:sy n="104" d="100"/>
        </p:scale>
        <p:origin x="408" y="90"/>
      </p:cViewPr>
      <p:guideLst>
        <p:guide pos="3016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126" y="28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handoutMaster" Target="handoutMasters/handout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7" y="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9535C37C-773D-4EC6-B3DC-EC0F21356BF0}" type="datetimeFigureOut">
              <a:rPr lang="ko-KR" altLang="en-US" smtClean="0"/>
              <a:t>2021-02-23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45741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7" y="645741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9D1538B2-7257-4237-BD53-054BC4640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4454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/>
          <a:lstStyle>
            <a:lvl1pPr algn="r">
              <a:defRPr sz="1200"/>
            </a:lvl1pPr>
          </a:lstStyle>
          <a:p>
            <a:fld id="{71D3E54D-0D33-4AC7-A84A-959F17CB4AD3}" type="datetimeFigureOut">
              <a:rPr lang="ko-KR" altLang="en-US" smtClean="0"/>
              <a:t>2021-02-23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7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03" tIns="45651" rIns="91303" bIns="4565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5" y="3228897"/>
            <a:ext cx="7941310" cy="3058954"/>
          </a:xfrm>
          <a:prstGeom prst="rect">
            <a:avLst/>
          </a:prstGeom>
        </p:spPr>
        <p:txBody>
          <a:bodyPr vert="horz" lIns="91303" tIns="45651" rIns="91303" bIns="45651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6456612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99" y="6456612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 anchor="b"/>
          <a:lstStyle>
            <a:lvl1pPr algn="r">
              <a:defRPr sz="1200"/>
            </a:lvl1pPr>
          </a:lstStyle>
          <a:p>
            <a:fld id="{A846B1F7-9BA0-4ECA-A451-406532499F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860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84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471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405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669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600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945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943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553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215"/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2021-02-23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497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2021-02-23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024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2021-02-23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341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2021-02-23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315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3911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HEADPLAY2\Downloads\시그니춰2\기초과학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" y="6527800"/>
            <a:ext cx="13700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\\Head-pc\db\0문서0\1.진행문서\130604_코드체이서 ppt자료_C\ppt소스\중이온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3" y="6397625"/>
            <a:ext cx="715962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7" y="44624"/>
            <a:ext cx="7848872" cy="504825"/>
          </a:xfrm>
          <a:prstGeom prst="rect">
            <a:avLst/>
          </a:prstGeom>
        </p:spPr>
        <p:txBody>
          <a:bodyPr/>
          <a:lstStyle>
            <a:lvl1pPr algn="l">
              <a:defRPr i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980728"/>
            <a:ext cx="8374062" cy="5111750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33427168"/>
      </p:ext>
    </p:extLst>
  </p:cSld>
  <p:clrMapOvr>
    <a:masterClrMapping/>
  </p:clrMapOvr>
  <p:transition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2021-02-23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96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B7A41-6D90-4371-844A-87EC379C3D06}" type="datetimeFigureOut">
              <a:rPr lang="ko-KR" altLang="en-US" smtClean="0"/>
              <a:t>2021-02-23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2705293" y="654693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004" dirty="0"/>
              <a:t>- </a:t>
            </a:r>
            <a:fld id="{5733F733-A97E-45C7-8208-292F002894F6}" type="slidenum">
              <a:rPr lang="ko-KR" altLang="en-US" sz="1004" smtClean="0"/>
              <a:pPr algn="r"/>
              <a:t>‹#›</a:t>
            </a:fld>
            <a:r>
              <a:rPr lang="ko-KR" altLang="en-US" sz="1004" dirty="0"/>
              <a:t> </a:t>
            </a:r>
            <a:r>
              <a:rPr lang="en-US" altLang="ko-KR" sz="1004" dirty="0"/>
              <a:t>-</a:t>
            </a:r>
            <a:endParaRPr lang="ko-KR" altLang="en-US" sz="1004" dirty="0"/>
          </a:p>
        </p:txBody>
      </p:sp>
    </p:spTree>
    <p:extLst>
      <p:ext uri="{BB962C8B-B14F-4D97-AF65-F5344CB8AC3E}">
        <p14:creationId xmlns:p14="http://schemas.microsoft.com/office/powerpoint/2010/main" val="2377972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3" r:id="rId3"/>
    <p:sldLayoutId id="2147483694" r:id="rId4"/>
    <p:sldLayoutId id="2147483702" r:id="rId5"/>
    <p:sldLayoutId id="2147483703" r:id="rId6"/>
    <p:sldLayoutId id="2147483704" r:id="rId7"/>
  </p:sldLayoutIdLst>
  <p:txStyles>
    <p:titleStyle>
      <a:lvl1pPr algn="l" defTabSz="844083" rtl="0" eaLnBrk="1" latinLnBrk="1" hangingPunct="1">
        <a:lnSpc>
          <a:spcPct val="90000"/>
        </a:lnSpc>
        <a:spcBef>
          <a:spcPct val="0"/>
        </a:spcBef>
        <a:buNone/>
        <a:defRPr sz="40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1021" indent="-211021" algn="l" defTabSz="844083" rtl="0" eaLnBrk="1" latinLnBrk="1" hangingPunct="1">
        <a:lnSpc>
          <a:spcPct val="90000"/>
        </a:lnSpc>
        <a:spcBef>
          <a:spcPts val="923"/>
        </a:spcBef>
        <a:buFont typeface="Arial" panose="020B0604020202020204" pitchFamily="34" charset="0"/>
        <a:buChar char="•"/>
        <a:defRPr sz="2585" kern="1200">
          <a:solidFill>
            <a:schemeClr val="tx1"/>
          </a:solidFill>
          <a:latin typeface="+mn-lt"/>
          <a:ea typeface="+mn-ea"/>
          <a:cs typeface="+mn-cs"/>
        </a:defRPr>
      </a:lvl1pPr>
      <a:lvl2pPr marL="633062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055103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3pPr>
      <a:lvl4pPr marL="1477145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899186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7" Type="http://schemas.openxmlformats.org/officeDocument/2006/relationships/image" Target="../media/image23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7" Type="http://schemas.openxmlformats.org/officeDocument/2006/relationships/image" Target="../media/image23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55.png"/><Relationship Id="rId7" Type="http://schemas.openxmlformats.org/officeDocument/2006/relationships/image" Target="../media/image25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5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27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3.png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tags" Target="../tags/tag5.xml"/><Relationship Id="rId7" Type="http://schemas.openxmlformats.org/officeDocument/2006/relationships/image" Target="../media/image80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.jpeg"/><Relationship Id="rId10" Type="http://schemas.openxmlformats.org/officeDocument/2006/relationships/image" Target="../media/image83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9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01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00.png"/><Relationship Id="rId5" Type="http://schemas.openxmlformats.org/officeDocument/2006/relationships/image" Target="../media/image91.png"/><Relationship Id="rId4" Type="http://schemas.openxmlformats.org/officeDocument/2006/relationships/image" Target="../media/image7.jpeg"/><Relationship Id="rId9" Type="http://schemas.openxmlformats.org/officeDocument/2006/relationships/image" Target="../media/image10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Relationship Id="rId5" Type="http://schemas.openxmlformats.org/officeDocument/2006/relationships/image" Target="../media/image112.png"/><Relationship Id="rId4" Type="http://schemas.openxmlformats.org/officeDocument/2006/relationships/image" Target="../media/image11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7.jpeg"/><Relationship Id="rId7" Type="http://schemas.openxmlformats.org/officeDocument/2006/relationships/image" Target="../media/image12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phacentaury-github/ReactionGUI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tags" Target="../tags/tag14.xml"/><Relationship Id="rId7" Type="http://schemas.openxmlformats.org/officeDocument/2006/relationships/image" Target="../media/image145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7.jpe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48.png"/><Relationship Id="rId4" Type="http://schemas.openxmlformats.org/officeDocument/2006/relationships/tags" Target="../tags/tag15.xml"/><Relationship Id="rId9" Type="http://schemas.openxmlformats.org/officeDocument/2006/relationships/image" Target="../media/image14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2.png"/><Relationship Id="rId7" Type="http://schemas.openxmlformats.org/officeDocument/2006/relationships/image" Target="../media/image16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png"/><Relationship Id="rId5" Type="http://schemas.openxmlformats.org/officeDocument/2006/relationships/image" Target="../media/image159.png"/><Relationship Id="rId4" Type="http://schemas.openxmlformats.org/officeDocument/2006/relationships/image" Target="../media/image16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56.png"/><Relationship Id="rId7" Type="http://schemas.openxmlformats.org/officeDocument/2006/relationships/image" Target="../media/image17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57.png"/><Relationship Id="rId9" Type="http://schemas.openxmlformats.org/officeDocument/2006/relationships/image" Target="../media/image17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93.png"/><Relationship Id="rId3" Type="http://schemas.openxmlformats.org/officeDocument/2006/relationships/tags" Target="../tags/tag18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92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191.png"/><Relationship Id="rId5" Type="http://schemas.openxmlformats.org/officeDocument/2006/relationships/tags" Target="../tags/tag20.xml"/><Relationship Id="rId10" Type="http://schemas.openxmlformats.org/officeDocument/2006/relationships/image" Target="../media/image190.png"/><Relationship Id="rId4" Type="http://schemas.openxmlformats.org/officeDocument/2006/relationships/tags" Target="../tags/tag19.xml"/><Relationship Id="rId9" Type="http://schemas.openxmlformats.org/officeDocument/2006/relationships/image" Target="../media/image189.png"/><Relationship Id="rId14" Type="http://schemas.openxmlformats.org/officeDocument/2006/relationships/image" Target="../media/image19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tags" Target="../tags/tag24.xml"/><Relationship Id="rId7" Type="http://schemas.openxmlformats.org/officeDocument/2006/relationships/image" Target="../media/image7.jpeg"/><Relationship Id="rId12" Type="http://schemas.openxmlformats.org/officeDocument/2006/relationships/image" Target="../media/image190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89.png"/><Relationship Id="rId5" Type="http://schemas.openxmlformats.org/officeDocument/2006/relationships/tags" Target="../tags/tag26.xml"/><Relationship Id="rId10" Type="http://schemas.openxmlformats.org/officeDocument/2006/relationships/image" Target="../media/image191.png"/><Relationship Id="rId4" Type="http://schemas.openxmlformats.org/officeDocument/2006/relationships/tags" Target="../tags/tag25.xml"/><Relationship Id="rId9" Type="http://schemas.openxmlformats.org/officeDocument/2006/relationships/image" Target="../media/image19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13" Type="http://schemas.openxmlformats.org/officeDocument/2006/relationships/image" Target="../media/image205.png"/><Relationship Id="rId3" Type="http://schemas.openxmlformats.org/officeDocument/2006/relationships/tags" Target="../tags/tag29.xml"/><Relationship Id="rId7" Type="http://schemas.openxmlformats.org/officeDocument/2006/relationships/image" Target="../media/image7.jpeg"/><Relationship Id="rId12" Type="http://schemas.openxmlformats.org/officeDocument/2006/relationships/image" Target="../media/image148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47.png"/><Relationship Id="rId5" Type="http://schemas.openxmlformats.org/officeDocument/2006/relationships/tags" Target="../tags/tag31.xml"/><Relationship Id="rId10" Type="http://schemas.openxmlformats.org/officeDocument/2006/relationships/image" Target="../media/image146.png"/><Relationship Id="rId4" Type="http://schemas.openxmlformats.org/officeDocument/2006/relationships/tags" Target="../tags/tag30.xml"/><Relationship Id="rId9" Type="http://schemas.openxmlformats.org/officeDocument/2006/relationships/image" Target="../media/image145.png"/><Relationship Id="rId14" Type="http://schemas.openxmlformats.org/officeDocument/2006/relationships/image" Target="../media/image20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2.xml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3.xml"/><Relationship Id="rId5" Type="http://schemas.openxmlformats.org/officeDocument/2006/relationships/image" Target="../media/image192.png"/><Relationship Id="rId4" Type="http://schemas.openxmlformats.org/officeDocument/2006/relationships/image" Target="../media/image21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129"/>
            <a:ext cx="9144000" cy="654475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641079" y="6459417"/>
            <a:ext cx="395417" cy="366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5560409"/>
            <a:ext cx="2500858" cy="615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_x449727368" descr="EMB000032d0117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527067"/>
            <a:ext cx="2902152" cy="68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부제목 2"/>
          <p:cNvSpPr txBox="1">
            <a:spLocks/>
          </p:cNvSpPr>
          <p:nvPr/>
        </p:nvSpPr>
        <p:spPr bwMode="white">
          <a:xfrm>
            <a:off x="1443831" y="4135880"/>
            <a:ext cx="6256338" cy="437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None/>
              <a:defRPr sz="1800" b="1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atinLnBrk="0"/>
            <a:r>
              <a:rPr lang="en-US" altLang="ko-KR" sz="2000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Young-Ho Song</a:t>
            </a:r>
            <a:endParaRPr lang="ko-KR" altLang="en-US" sz="2000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647D54-A0A3-A548-9937-ED2B16B0FD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0" y="72381"/>
            <a:ext cx="3949700" cy="6673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7980" y="2195948"/>
            <a:ext cx="89885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 Introduction to direct nuclear reactions </a:t>
            </a:r>
            <a:endParaRPr lang="en-US" altLang="ko-KR" sz="16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12654" y="4653136"/>
            <a:ext cx="35387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/>
              <a:t>2021.02.22~26</a:t>
            </a:r>
          </a:p>
          <a:p>
            <a:pPr algn="ctr"/>
            <a:r>
              <a:rPr lang="ko-KR" altLang="en-US" b="1" dirty="0" smtClean="0"/>
              <a:t>라온활용학교 </a:t>
            </a:r>
            <a:r>
              <a:rPr lang="en-US" altLang="ko-KR" b="1" dirty="0" smtClean="0"/>
              <a:t>@ on-line</a:t>
            </a:r>
          </a:p>
          <a:p>
            <a:pPr algn="ctr"/>
            <a:r>
              <a:rPr lang="en-US" altLang="ko-KR" b="1" dirty="0"/>
              <a:t>https://indico.ibs.re.kr/event/403/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4776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1197907"/>
            <a:ext cx="716099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principle, nuclear reaction is a many-body problem and </a:t>
            </a:r>
          </a:p>
          <a:p>
            <a:r>
              <a:rPr lang="en-US" altLang="ko-KR" dirty="0" smtClean="0"/>
              <a:t>It is very difficult to solve exactly (even when interactions are known).</a:t>
            </a:r>
          </a:p>
          <a:p>
            <a:endParaRPr lang="en-US" altLang="ko-KR" dirty="0"/>
          </a:p>
          <a:p>
            <a:r>
              <a:rPr lang="en-US" altLang="ko-KR" dirty="0" smtClean="0"/>
              <a:t>Thus, usually the problem is approximated as an easier few-body problem.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Ignore internal degrees of freedom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or use </a:t>
            </a:r>
            <a:r>
              <a:rPr lang="en-US" altLang="ko-KR" dirty="0" smtClean="0"/>
              <a:t>a simple model of nuclear structure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r>
              <a:rPr lang="en-US" altLang="ko-KR" dirty="0" smtClean="0"/>
              <a:t>There are many direct nuclear reaction codes available. </a:t>
            </a:r>
          </a:p>
          <a:p>
            <a:r>
              <a:rPr lang="en-US" altLang="ko-KR" dirty="0" smtClean="0"/>
              <a:t>In this lecture, we focus on Elastic, Inelastic, transfer … reactions</a:t>
            </a:r>
          </a:p>
          <a:p>
            <a:r>
              <a:rPr lang="en-US" altLang="ko-KR" dirty="0" smtClean="0"/>
              <a:t>in simple structure/reaction models</a:t>
            </a:r>
          </a:p>
          <a:p>
            <a:r>
              <a:rPr lang="en-US" altLang="ko-KR" dirty="0" smtClean="0"/>
              <a:t>And explain how to calculate the reaction cross section in practice.</a:t>
            </a:r>
          </a:p>
          <a:p>
            <a:r>
              <a:rPr lang="en-US" altLang="ko-KR" dirty="0" smtClean="0"/>
              <a:t>(Also how to use some nuclear reaction codes) 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7573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052736"/>
            <a:ext cx="6182588" cy="13336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4767" y="2492896"/>
            <a:ext cx="2480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Adiabatic approximation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2472746"/>
            <a:ext cx="1905266" cy="4096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864" y="3012730"/>
            <a:ext cx="1905266" cy="40010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74" y="3508686"/>
            <a:ext cx="5668166" cy="13622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00192" y="3995772"/>
            <a:ext cx="2566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Treat “r” as a parameter.</a:t>
            </a:r>
          </a:p>
          <a:p>
            <a:r>
              <a:rPr lang="en-US" altLang="ko-KR" dirty="0" smtClean="0"/>
              <a:t>(frozen during reaction.) 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83568" y="4941168"/>
            <a:ext cx="606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zero-range approximation, wave function at r=0 is important 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931" y="5380717"/>
            <a:ext cx="5191850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759655"/>
            <a:ext cx="5191850" cy="6573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5923" y="1556476"/>
            <a:ext cx="8185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Solving this equation is equivalent to solve distorted Wave with adiabatic potential.   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39" y="2064343"/>
            <a:ext cx="3000794" cy="5430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30" y="2631607"/>
            <a:ext cx="4696480" cy="109552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603" y="3792098"/>
            <a:ext cx="4591691" cy="10955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93407" y="4021268"/>
            <a:ext cx="2222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(Finite range version.)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78935" y="2737600"/>
            <a:ext cx="19604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Jhonson-Sopper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Zero range </a:t>
            </a:r>
          </a:p>
          <a:p>
            <a:r>
              <a:rPr lang="en-US" altLang="ko-KR" dirty="0" smtClean="0"/>
              <a:t>Adiabatic potential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544" y="4958651"/>
            <a:ext cx="4315427" cy="80973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57321" y="5040354"/>
            <a:ext cx="3486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Compute transfer reaction by using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Adiabatic Wave function.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75656" y="5949280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Note that Adiabatic potential is </a:t>
            </a:r>
            <a:r>
              <a:rPr lang="en-US" altLang="ko-KR" dirty="0" smtClean="0">
                <a:solidFill>
                  <a:srgbClr val="FF0000"/>
                </a:solidFill>
              </a:rPr>
              <a:t>not</a:t>
            </a:r>
            <a:r>
              <a:rPr lang="en-US" altLang="ko-KR" dirty="0" smtClean="0"/>
              <a:t> for elastic scattering.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624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5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296267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Knockout,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Fusion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327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3568" y="945807"/>
            <a:ext cx="74888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Knockout reaction : combination of break up and transfer</a:t>
            </a:r>
          </a:p>
          <a:p>
            <a:endParaRPr lang="en-US" altLang="ko-KR" dirty="0"/>
          </a:p>
          <a:p>
            <a:r>
              <a:rPr lang="en-US" altLang="ko-KR" dirty="0" smtClean="0"/>
              <a:t> A (B, c) X   ,   B = c + n </a:t>
            </a:r>
          </a:p>
          <a:p>
            <a:endParaRPr lang="en-US" altLang="ko-KR" dirty="0" smtClean="0"/>
          </a:p>
          <a:p>
            <a:r>
              <a:rPr lang="en-US" altLang="ko-KR" dirty="0"/>
              <a:t>Measure momentum distribution of remnant.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Reflect the momentum distribution of nucleon in the projectile.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( In Projectile rest frame, momentum of c = -(momentum of nucleon) ) 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Contributions </a:t>
            </a:r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Elastic Break up , X= n + A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Inelastic Break up , X = n’ + A*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Transfer (stripping)  , X = (</a:t>
            </a:r>
            <a:r>
              <a:rPr lang="en-US" altLang="ko-KR" dirty="0" err="1" smtClean="0"/>
              <a:t>n+A</a:t>
            </a:r>
            <a:r>
              <a:rPr lang="en-US" altLang="ko-KR" dirty="0" smtClean="0"/>
              <a:t>)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Knockout reaction can be calculated with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DWIA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Transfer to continuum ( similar to CDCC)</a:t>
            </a:r>
          </a:p>
          <a:p>
            <a:pPr marL="342900" indent="-342900">
              <a:buAutoNum type="arabicParenBoth"/>
            </a:pPr>
            <a:r>
              <a:rPr lang="en-US" altLang="ko-KR" dirty="0" err="1" smtClean="0"/>
              <a:t>Eikonal</a:t>
            </a:r>
            <a:r>
              <a:rPr lang="en-US" altLang="ko-KR" dirty="0" smtClean="0"/>
              <a:t> method (~ WKB approximation)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7844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869138"/>
            <a:ext cx="7244598" cy="49921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5576" y="6093296"/>
            <a:ext cx="228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from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145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576" y="6093296"/>
            <a:ext cx="228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from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902500"/>
            <a:ext cx="8278380" cy="31913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576" y="4509120"/>
            <a:ext cx="7272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we can obtain semi-classical S(b), S-matrix </a:t>
            </a:r>
          </a:p>
          <a:p>
            <a:r>
              <a:rPr lang="en-US" altLang="ko-KR" dirty="0" smtClean="0"/>
              <a:t>we can compute  cross section. </a:t>
            </a:r>
          </a:p>
          <a:p>
            <a:endParaRPr lang="en-US" altLang="ko-KR" dirty="0"/>
          </a:p>
          <a:p>
            <a:r>
              <a:rPr lang="en-US" altLang="ko-KR" dirty="0" smtClean="0"/>
              <a:t>S(b) corresponds to the phase modification due to interaction.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502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333077"/>
            <a:ext cx="2972215" cy="6573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7544" y="936780"/>
            <a:ext cx="5588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At high energy, trajectory will be similar to straight line.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3" y="2051143"/>
            <a:ext cx="2657846" cy="5239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2547986"/>
            <a:ext cx="7344800" cy="36771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96136" y="5445224"/>
            <a:ext cx="288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This gives </a:t>
            </a:r>
            <a:r>
              <a:rPr lang="en-US" altLang="ko-KR" dirty="0" err="1" smtClean="0"/>
              <a:t>eikonal</a:t>
            </a:r>
            <a:r>
              <a:rPr lang="en-US" altLang="ko-KR" dirty="0" smtClean="0"/>
              <a:t> phase shift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62888" y="1556792"/>
            <a:ext cx="43007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Though trajectory is fixed, </a:t>
            </a:r>
          </a:p>
          <a:p>
            <a:r>
              <a:rPr lang="en-US" altLang="ko-KR" dirty="0" smtClean="0"/>
              <a:t>Wave function can change it’s phase</a:t>
            </a:r>
          </a:p>
          <a:p>
            <a:r>
              <a:rPr lang="en-US" altLang="ko-KR" dirty="0" smtClean="0"/>
              <a:t>After scattering.</a:t>
            </a:r>
          </a:p>
          <a:p>
            <a:r>
              <a:rPr lang="en-US" altLang="ko-KR" dirty="0" smtClean="0"/>
              <a:t>Phase shift depends on impact parameter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Wave front change, angular distribution.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992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052736"/>
            <a:ext cx="2638793" cy="5906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0" y="900314"/>
            <a:ext cx="4010585" cy="8954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2059439"/>
            <a:ext cx="7918909" cy="14057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508" y="3573016"/>
            <a:ext cx="6315956" cy="156231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298" y="5517232"/>
            <a:ext cx="1971950" cy="5048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40696" y="5551061"/>
            <a:ext cx="1742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0000FF"/>
                </a:solidFill>
              </a:rPr>
              <a:t>Eikonal</a:t>
            </a:r>
            <a:r>
              <a:rPr lang="en-US" altLang="ko-KR" dirty="0" smtClean="0">
                <a:solidFill>
                  <a:srgbClr val="0000FF"/>
                </a:solidFill>
              </a:rPr>
              <a:t> S-matrix.</a:t>
            </a:r>
            <a:endParaRPr lang="ko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63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453806"/>
            <a:ext cx="7455283" cy="48212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7584" y="936780"/>
            <a:ext cx="4386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Eikonal</a:t>
            </a:r>
            <a:r>
              <a:rPr lang="en-US" altLang="ko-KR" dirty="0" smtClean="0"/>
              <a:t> approximation for composite particle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767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980728"/>
            <a:ext cx="154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MOMDIS code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90775" y="1390740"/>
            <a:ext cx="4222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</a:t>
            </a:r>
            <a:r>
              <a:rPr lang="en-US" altLang="ko-KR" dirty="0" err="1" smtClean="0"/>
              <a:t>Eikonal</a:t>
            </a:r>
            <a:r>
              <a:rPr lang="en-US" altLang="ko-KR" dirty="0" smtClean="0"/>
              <a:t> approximation, </a:t>
            </a:r>
          </a:p>
          <a:p>
            <a:r>
              <a:rPr lang="en-US" altLang="ko-KR" dirty="0" smtClean="0"/>
              <a:t>S(b) can be thought as a survival amplitude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30" y="1345524"/>
            <a:ext cx="3729558" cy="51442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800" y="2493887"/>
            <a:ext cx="4489863" cy="77191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15" y="3564747"/>
            <a:ext cx="7039527" cy="67591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25515" y="2638725"/>
            <a:ext cx="1606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Elastic S-matrix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801" y="4437112"/>
            <a:ext cx="3262743" cy="184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2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Kinematics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36780"/>
            <a:ext cx="3312368" cy="2684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9592" y="3820901"/>
            <a:ext cx="17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Satchler</a:t>
            </a:r>
            <a:r>
              <a:rPr lang="en-US" altLang="ko-KR" dirty="0" smtClean="0"/>
              <a:t> fig2.1)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16016" y="869138"/>
            <a:ext cx="4104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Typically,  two body reactions.</a:t>
            </a:r>
          </a:p>
          <a:p>
            <a:endParaRPr lang="en-US" altLang="ko-KR" dirty="0"/>
          </a:p>
          <a:p>
            <a:r>
              <a:rPr lang="en-US" altLang="ko-KR" dirty="0" smtClean="0"/>
              <a:t>Theoretical calculations are done in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Center of mass frame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Need convert CM&lt;-&gt;LAB</a:t>
            </a:r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25" y="4389439"/>
            <a:ext cx="3024336" cy="721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4343955"/>
            <a:ext cx="2952328" cy="684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17" y="5392116"/>
            <a:ext cx="6123203" cy="68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226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54" y="836712"/>
            <a:ext cx="7823646" cy="4977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43608" y="6093296"/>
            <a:ext cx="2937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A. M. Moro)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822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346" y="932728"/>
            <a:ext cx="2686425" cy="64779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657" y="844967"/>
            <a:ext cx="2553056" cy="6573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15616" y="1724160"/>
            <a:ext cx="6104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elastic break up (1) final state is continuum wave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(2) both core and valence have to survive 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782" y="2514133"/>
            <a:ext cx="4915586" cy="13146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6592" y="4555682"/>
            <a:ext cx="2430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v-removal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3995772"/>
            <a:ext cx="4291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Stripping means removal of valence particle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3443369" y="4464438"/>
            <a:ext cx="2017608" cy="638264"/>
            <a:chOff x="5502370" y="4459282"/>
            <a:chExt cx="2017608" cy="63826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43450" y="4459282"/>
              <a:ext cx="1276528" cy="63826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02370" y="4601079"/>
              <a:ext cx="323895" cy="36200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965327" y="459374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=</a:t>
              </a:r>
              <a:endParaRPr lang="ko-KR" alt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42020" y="5392511"/>
            <a:ext cx="1836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Inelastic break up</a:t>
            </a:r>
          </a:p>
          <a:p>
            <a:r>
              <a:rPr lang="en-US" altLang="ko-KR" dirty="0" smtClean="0"/>
              <a:t>(v-removal) 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9413" y="5263390"/>
            <a:ext cx="3829584" cy="77163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444208" y="2780928"/>
            <a:ext cx="225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Or Diffractive breakup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948264" y="5263390"/>
            <a:ext cx="14152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Or </a:t>
            </a:r>
          </a:p>
          <a:p>
            <a:r>
              <a:rPr lang="en-US" altLang="ko-KR" dirty="0" smtClean="0"/>
              <a:t>Stripping </a:t>
            </a:r>
          </a:p>
          <a:p>
            <a:r>
              <a:rPr lang="en-US" altLang="ko-KR" dirty="0" smtClean="0"/>
              <a:t>Cross section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630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913899"/>
            <a:ext cx="7859222" cy="165758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03" y="2729899"/>
            <a:ext cx="7773485" cy="8478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876" y="4097897"/>
            <a:ext cx="7611537" cy="8287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259632" y="3577742"/>
            <a:ext cx="287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Assume no spin dependence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73876" y="5301208"/>
            <a:ext cx="39573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Input are (1) bound state wave function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(2) S-matrix of nucleon-target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(3) S-matrix of core-target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409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with MOMDIS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869138"/>
            <a:ext cx="6721194" cy="558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3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with MOMDIS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869138"/>
            <a:ext cx="6721194" cy="55841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845443"/>
            <a:ext cx="6115904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2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936780"/>
            <a:ext cx="54841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One can obtain fusion(absorption) cross section by using</a:t>
            </a:r>
          </a:p>
          <a:p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Complex optical potential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Quantum tunneling with real potential.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561" y="2284802"/>
            <a:ext cx="5301597" cy="38805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9552" y="558924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K. </a:t>
            </a:r>
            <a:r>
              <a:rPr lang="en-US" altLang="ko-KR" dirty="0" err="1" smtClean="0"/>
              <a:t>Hagino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507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869138"/>
            <a:ext cx="6668127" cy="48396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9964" y="594928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K. </a:t>
            </a:r>
            <a:r>
              <a:rPr lang="en-US" altLang="ko-KR" dirty="0" err="1" smtClean="0"/>
              <a:t>Hagino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853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964" y="594928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K. </a:t>
            </a:r>
            <a:r>
              <a:rPr lang="en-US" altLang="ko-KR" dirty="0" err="1" smtClean="0"/>
              <a:t>Hagino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20" y="1161458"/>
            <a:ext cx="7466805" cy="442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9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7584" y="1196752"/>
            <a:ext cx="77048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CCFULL code compute fusion cross section</a:t>
            </a:r>
          </a:p>
          <a:p>
            <a:r>
              <a:rPr lang="en-US" altLang="ko-KR" dirty="0" smtClean="0"/>
              <a:t>By solving </a:t>
            </a:r>
            <a:r>
              <a:rPr lang="en-US" altLang="ko-KR" dirty="0" smtClean="0">
                <a:solidFill>
                  <a:srgbClr val="0000FF"/>
                </a:solidFill>
              </a:rPr>
              <a:t>Coupled Channel equation</a:t>
            </a:r>
          </a:p>
          <a:p>
            <a:r>
              <a:rPr lang="en-US" altLang="ko-KR" dirty="0" smtClean="0"/>
              <a:t>With </a:t>
            </a:r>
            <a:r>
              <a:rPr lang="en-US" altLang="ko-KR" dirty="0" smtClean="0">
                <a:solidFill>
                  <a:srgbClr val="FF0000"/>
                </a:solidFill>
              </a:rPr>
              <a:t>incoming wave boundary condition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Fusion cross section ~ sum of penetration probability in each channels</a:t>
            </a:r>
          </a:p>
          <a:p>
            <a:endParaRPr lang="en-US" altLang="ko-KR" dirty="0"/>
          </a:p>
          <a:p>
            <a:r>
              <a:rPr lang="en-US" altLang="ko-KR" dirty="0" smtClean="0"/>
              <a:t>CCFULL can include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Excited states in Rotor model </a:t>
            </a:r>
          </a:p>
          <a:p>
            <a:pPr marL="342900" indent="-342900">
              <a:buFontTx/>
              <a:buAutoNum type="arabicParenBoth"/>
            </a:pPr>
            <a:r>
              <a:rPr lang="en-US" altLang="ko-KR" dirty="0"/>
              <a:t>Excited states in </a:t>
            </a:r>
            <a:r>
              <a:rPr lang="en-US" altLang="ko-KR" dirty="0" smtClean="0"/>
              <a:t>Vibration </a:t>
            </a:r>
            <a:r>
              <a:rPr lang="en-US" altLang="ko-KR" dirty="0"/>
              <a:t>model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653136"/>
            <a:ext cx="7316282" cy="119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6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052736"/>
            <a:ext cx="7325747" cy="6954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47" y="1916832"/>
            <a:ext cx="5468113" cy="10955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3168458"/>
            <a:ext cx="5953956" cy="11431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576" y="4797152"/>
            <a:ext cx="2476846" cy="56205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576" y="5520844"/>
            <a:ext cx="4001058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1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3020" y="3984503"/>
            <a:ext cx="181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Satchler</a:t>
            </a:r>
            <a:r>
              <a:rPr lang="en-US" altLang="ko-KR" dirty="0" smtClean="0"/>
              <a:t> Fig. 3.1)</a:t>
            </a:r>
            <a:endParaRPr lang="ko-KR" altLang="en-US" dirty="0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73112"/>
            <a:ext cx="4032448" cy="2774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858811" y="2460457"/>
            <a:ext cx="31096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Incident wave + scattered wave</a:t>
            </a:r>
          </a:p>
          <a:p>
            <a:endParaRPr lang="en-US" altLang="ko-KR" dirty="0"/>
          </a:p>
          <a:p>
            <a:r>
              <a:rPr lang="en-US" altLang="ko-KR" dirty="0" smtClean="0"/>
              <a:t>f : Scattering amplitude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f=0 , if there is no potential</a:t>
            </a:r>
            <a:endParaRPr lang="ko-KR" altLang="en-US" dirty="0"/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201" y="1691675"/>
            <a:ext cx="4152503" cy="850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4843886" y="990716"/>
            <a:ext cx="3187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interaction have finite range,</a:t>
            </a:r>
          </a:p>
          <a:p>
            <a:r>
              <a:rPr lang="en-US" altLang="ko-KR" dirty="0" smtClean="0"/>
              <a:t>Asymptotic boundary condition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23072" y="4460674"/>
            <a:ext cx="5202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Then incident flux and scattered flux at large distance </a:t>
            </a:r>
            <a:endParaRPr lang="ko-KR" altLang="en-US" dirty="0"/>
          </a:p>
        </p:txBody>
      </p:sp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027967"/>
            <a:ext cx="3312367" cy="829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432" y="4977820"/>
            <a:ext cx="2476954" cy="78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7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44" y="823761"/>
            <a:ext cx="4986176" cy="555089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68992" y="5445224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CCFULL code</a:t>
            </a:r>
          </a:p>
          <a:p>
            <a:r>
              <a:rPr lang="en-US" altLang="ko-KR" dirty="0" smtClean="0"/>
              <a:t>Is  interactive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453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555"/>
            <a:ext cx="9144000" cy="52828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3224987" y="3000487"/>
            <a:ext cx="2787173" cy="717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84180"/>
            <a:r>
              <a:rPr lang="en-US" altLang="ko-KR" sz="4062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34" charset="-127"/>
                <a:ea typeface="맑은 고딕" panose="020B0503020000020004" pitchFamily="34" charset="-127"/>
              </a:rPr>
              <a:t>Thank you</a:t>
            </a:r>
            <a:endParaRPr lang="ko-KR" altLang="en-US" sz="4062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650631" y="3397469"/>
            <a:ext cx="1888830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605176" y="3399892"/>
            <a:ext cx="1888830" cy="0"/>
          </a:xfrm>
          <a:prstGeom prst="line">
            <a:avLst/>
          </a:prstGeom>
          <a:ln w="57150">
            <a:solidFill>
              <a:schemeClr val="bg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09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1" y="3347612"/>
            <a:ext cx="7164288" cy="839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63860" y="2848969"/>
            <a:ext cx="4493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Cross section for the scattering into solid angle </a:t>
            </a:r>
            <a:endParaRPr lang="ko-KR" altLang="en-US" dirty="0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40" y="4502928"/>
            <a:ext cx="3240359" cy="1470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187624" y="5589240"/>
            <a:ext cx="2449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Differential Cross section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60521" y="915032"/>
            <a:ext cx="80648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(Number of particles detected in solid angle)</a:t>
            </a:r>
          </a:p>
          <a:p>
            <a:r>
              <a:rPr lang="en-US" altLang="ko-KR" dirty="0" smtClean="0"/>
              <a:t>= (Number of incident particles)*(effective area)/(incident area)</a:t>
            </a:r>
          </a:p>
          <a:p>
            <a:r>
              <a:rPr lang="en-US" altLang="ko-KR" dirty="0"/>
              <a:t>=</a:t>
            </a:r>
            <a:r>
              <a:rPr lang="en-US" altLang="ko-KR" dirty="0" smtClean="0"/>
              <a:t> </a:t>
            </a:r>
            <a:r>
              <a:rPr lang="en-US" altLang="ko-KR" dirty="0"/>
              <a:t>(Number of incident particles</a:t>
            </a:r>
            <a:r>
              <a:rPr lang="en-US" altLang="ko-KR" dirty="0" smtClean="0"/>
              <a:t>)/(incident area)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*</a:t>
            </a:r>
            <a:r>
              <a:rPr lang="en-US" altLang="ko-KR" dirty="0" smtClean="0">
                <a:solidFill>
                  <a:srgbClr val="FF0000"/>
                </a:solidFill>
              </a:rPr>
              <a:t>(effective area per target)</a:t>
            </a:r>
            <a:r>
              <a:rPr lang="en-US" altLang="ko-KR" dirty="0" smtClean="0"/>
              <a:t>*(number of target in area)</a:t>
            </a:r>
          </a:p>
          <a:p>
            <a:endParaRPr lang="en-US" altLang="ko-KR" dirty="0"/>
          </a:p>
          <a:p>
            <a:r>
              <a:rPr lang="en-US" altLang="ko-KR" dirty="0" smtClean="0"/>
              <a:t>Cross section does not depends on the experimental condition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177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65" y="1340768"/>
            <a:ext cx="8280920" cy="2772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Partial wave expansion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</a:rPr>
              <a:t>phase shift, S-matrix, T-matrix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941168"/>
            <a:ext cx="6192688" cy="102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880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Scattering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16" y="1412776"/>
            <a:ext cx="2674524" cy="55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069" y="1169187"/>
            <a:ext cx="24765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553285" y="1674338"/>
            <a:ext cx="232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Sommerfeld</a:t>
            </a:r>
            <a:r>
              <a:rPr lang="en-US" altLang="ko-KR" dirty="0" smtClean="0"/>
              <a:t> parameter</a:t>
            </a:r>
            <a:endParaRPr lang="ko-KR" altLang="en-US" dirty="0"/>
          </a:p>
        </p:txBody>
      </p:sp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73" y="2043670"/>
            <a:ext cx="35909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00273" y="4248927"/>
            <a:ext cx="36933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Free particle wave function</a:t>
            </a:r>
          </a:p>
          <a:p>
            <a:r>
              <a:rPr lang="en-US" altLang="ko-KR" dirty="0" smtClean="0"/>
              <a:t>Spherical Bessel (Neumann) function </a:t>
            </a:r>
          </a:p>
          <a:p>
            <a:r>
              <a:rPr lang="en-US" altLang="ko-KR" dirty="0" smtClean="0"/>
              <a:t>with eta=0, V=0</a:t>
            </a:r>
            <a:endParaRPr lang="ko-KR" altLang="en-US" dirty="0"/>
          </a:p>
        </p:txBody>
      </p:sp>
      <p:pic>
        <p:nvPicPr>
          <p:cNvPr id="16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306886"/>
            <a:ext cx="2911661" cy="619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8" y="2621553"/>
            <a:ext cx="39909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8" y="3455888"/>
            <a:ext cx="68675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941" y="4166290"/>
            <a:ext cx="3977010" cy="7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098357" y="504004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Coulomb phase shift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886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Scattering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3" y="1318522"/>
            <a:ext cx="6840760" cy="33097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4869160"/>
            <a:ext cx="6770904" cy="75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5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+ Nuclear Scattering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412776"/>
            <a:ext cx="7030431" cy="1629002"/>
          </a:xfrm>
          <a:prstGeom prst="rect">
            <a:avLst/>
          </a:prstGeom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604710"/>
            <a:ext cx="30003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79646" y="3604710"/>
            <a:ext cx="42641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Nuclear S-matrix, phase-shift</a:t>
            </a:r>
          </a:p>
          <a:p>
            <a:endParaRPr lang="en-US" altLang="ko-KR" dirty="0"/>
          </a:p>
          <a:p>
            <a:r>
              <a:rPr lang="en-US" altLang="ko-KR" dirty="0" smtClean="0"/>
              <a:t>Nuclear S-matrix is </a:t>
            </a:r>
            <a:r>
              <a:rPr lang="en-US" altLang="ko-KR" dirty="0" smtClean="0">
                <a:solidFill>
                  <a:srgbClr val="FF0000"/>
                </a:solidFill>
              </a:rPr>
              <a:t>not </a:t>
            </a:r>
            <a:r>
              <a:rPr lang="en-US" altLang="ko-KR" dirty="0" smtClean="0"/>
              <a:t>the same as the phase shift without Coulomb interaction.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Coulomb phase shifts are included in the </a:t>
            </a:r>
          </a:p>
          <a:p>
            <a:r>
              <a:rPr lang="en-US" altLang="ko-KR" dirty="0" smtClean="0"/>
              <a:t>Coulomb wave functions.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565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+ Nuclear Scattering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264901"/>
            <a:ext cx="5760640" cy="18967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3306335"/>
            <a:ext cx="5820587" cy="7906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4221088"/>
            <a:ext cx="72641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Full phase shift= (Coulomb phase shift)+ (Nuclear phase shift)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Coulomb scattering, one have to use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(fully summed) Coulomb scattering amplitude form.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nuclear scattering amplitude, partial wave expansion is usually good.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(truncate L &lt;- short range of nuclear interaction)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Interference between Coulomb and nuclear scattering amplitude.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3601" y="5967061"/>
            <a:ext cx="3245974" cy="74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2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36780"/>
            <a:ext cx="3744416" cy="4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00125"/>
            <a:ext cx="6264696" cy="1041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95536" y="2685103"/>
            <a:ext cx="75608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(total cross section</a:t>
            </a:r>
            <a:r>
              <a:rPr lang="en-US" altLang="ko-KR" dirty="0" smtClean="0"/>
              <a:t>) = (</a:t>
            </a:r>
            <a:r>
              <a:rPr lang="en-US" altLang="ko-KR" dirty="0"/>
              <a:t>elastic cross section</a:t>
            </a:r>
            <a:r>
              <a:rPr lang="en-US" altLang="ko-KR" dirty="0" smtClean="0"/>
              <a:t>) + (</a:t>
            </a:r>
            <a:r>
              <a:rPr lang="en-US" altLang="ko-KR" dirty="0"/>
              <a:t>reaction cross section) </a:t>
            </a:r>
          </a:p>
          <a:p>
            <a:endParaRPr lang="en-US" altLang="ko-KR" dirty="0"/>
          </a:p>
          <a:p>
            <a:r>
              <a:rPr lang="en-US" altLang="ko-KR" dirty="0"/>
              <a:t>(reaction cross section) describe the disappearance of flux </a:t>
            </a:r>
            <a:r>
              <a:rPr lang="en-US" altLang="ko-KR" dirty="0" smtClean="0"/>
              <a:t>from elastic channel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~ (absorption )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8436" y="4019551"/>
            <a:ext cx="712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Reaction cross section = ratio between (incident flux) and (disappeared flux)</a:t>
            </a:r>
            <a:endParaRPr lang="ko-KR" altLang="en-US" dirty="0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550246"/>
            <a:ext cx="4248472" cy="965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35896" y="5651683"/>
            <a:ext cx="45570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For strong absorption: s=0 for L&lt;</a:t>
            </a:r>
            <a:r>
              <a:rPr lang="en-US" altLang="ko-KR" sz="1400" dirty="0" err="1" smtClean="0"/>
              <a:t>Lmax</a:t>
            </a:r>
            <a:r>
              <a:rPr lang="en-US" altLang="ko-KR" sz="1400" dirty="0" smtClean="0"/>
              <a:t>, s=1 for L&gt; </a:t>
            </a:r>
            <a:r>
              <a:rPr lang="en-US" altLang="ko-KR" sz="1400" dirty="0" err="1" smtClean="0"/>
              <a:t>Lmax</a:t>
            </a:r>
            <a:r>
              <a:rPr lang="en-US" altLang="ko-KR" sz="1400" dirty="0" smtClean="0"/>
              <a:t>,  </a:t>
            </a:r>
          </a:p>
          <a:p>
            <a:r>
              <a:rPr lang="en-US" altLang="ko-KR" sz="1400" dirty="0" smtClean="0"/>
              <a:t>                                        </a:t>
            </a:r>
            <a:r>
              <a:rPr lang="en-US" altLang="ko-KR" sz="1400" dirty="0" err="1" smtClean="0"/>
              <a:t>R_max</a:t>
            </a:r>
            <a:r>
              <a:rPr lang="en-US" altLang="ko-KR" sz="1400" dirty="0" smtClean="0"/>
              <a:t> ~ </a:t>
            </a:r>
            <a:r>
              <a:rPr lang="en-US" altLang="ko-KR" sz="1400" dirty="0" err="1" smtClean="0"/>
              <a:t>L_max</a:t>
            </a:r>
            <a:r>
              <a:rPr lang="en-US" altLang="ko-KR" sz="1400" dirty="0" smtClean="0"/>
              <a:t>/k   </a:t>
            </a:r>
          </a:p>
          <a:p>
            <a:r>
              <a:rPr lang="en-US" altLang="ko-KR" sz="1400" dirty="0" smtClean="0"/>
              <a:t>                                        sigma~ pi*Lmax^2/k^2 ~ pi *R^2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5605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3497314" y="729548"/>
            <a:ext cx="2363147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15" b="1" dirty="0"/>
              <a:t>사업 개요 및 내용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64306" y="645609"/>
            <a:ext cx="617478" cy="6036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323" b="1" dirty="0">
                <a:solidFill>
                  <a:srgbClr val="002060"/>
                </a:solidFill>
              </a:rPr>
              <a:t>01</a:t>
            </a:r>
            <a:endParaRPr lang="ko-KR" altLang="en-US" sz="3323" b="1" dirty="0">
              <a:solidFill>
                <a:srgbClr val="00206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42742" y="725903"/>
            <a:ext cx="1951176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15" b="1">
                <a:solidFill>
                  <a:srgbClr val="002060"/>
                </a:solidFill>
              </a:rPr>
              <a:t>사업 일반현황</a:t>
            </a:r>
            <a:endParaRPr lang="ko-KR" altLang="en-US" sz="2215" b="1" dirty="0">
              <a:solidFill>
                <a:srgbClr val="002060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27818" y="545122"/>
            <a:ext cx="7911651" cy="669165"/>
            <a:chOff x="680136" y="304798"/>
            <a:chExt cx="8570955" cy="72492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23" t="9129" r="7295" b="84985"/>
            <a:stretch/>
          </p:blipFill>
          <p:spPr>
            <a:xfrm>
              <a:off x="680136" y="304798"/>
              <a:ext cx="8570955" cy="724929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996782" y="461319"/>
              <a:ext cx="1400036" cy="377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2" b="1" dirty="0">
                  <a:solidFill>
                    <a:schemeClr val="bg1"/>
                  </a:solidFill>
                  <a:latin typeface="+mn-ea"/>
                </a:rPr>
                <a:t>1. </a:t>
              </a:r>
              <a:r>
                <a:rPr lang="ko-KR" altLang="en-US" sz="1662" b="1" dirty="0">
                  <a:solidFill>
                    <a:schemeClr val="bg1"/>
                  </a:solidFill>
                  <a:latin typeface="+mn-ea"/>
                </a:rPr>
                <a:t>일반현황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108947" y="477796"/>
              <a:ext cx="1921012" cy="377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62" b="1"/>
                <a:t>사업개요 및 내용</a:t>
              </a:r>
            </a:p>
          </p:txBody>
        </p:sp>
      </p:grpSp>
      <p:cxnSp>
        <p:nvCxnSpPr>
          <p:cNvPr id="48" name="직선 연결선 47"/>
          <p:cNvCxnSpPr/>
          <p:nvPr/>
        </p:nvCxnSpPr>
        <p:spPr>
          <a:xfrm>
            <a:off x="628635" y="2376275"/>
            <a:ext cx="7836675" cy="0"/>
          </a:xfrm>
          <a:prstGeom prst="line">
            <a:avLst/>
          </a:prstGeom>
          <a:ln w="28575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28634" y="1800454"/>
            <a:ext cx="2613216" cy="546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954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r>
              <a:rPr lang="ko-KR" altLang="en-US" sz="2954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55576" y="2420888"/>
            <a:ext cx="7718243" cy="418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1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Introduction</a:t>
            </a: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</a:t>
            </a: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DWBA and Coupled Channel method</a:t>
            </a:r>
            <a:endParaRPr lang="en-US" altLang="ko-KR" sz="221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Elastic, Inelastic, Transfer</a:t>
            </a:r>
            <a:endParaRPr lang="en-US" altLang="ko-KR" sz="738" b="1" dirty="0" smtClean="0">
              <a:solidFill>
                <a:srgbClr val="0000A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4.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Break up</a:t>
            </a:r>
            <a:r>
              <a:rPr lang="en-US" altLang="ko-KR" sz="221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, 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CDCC, ADWA </a:t>
            </a: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</a:t>
            </a:r>
            <a:r>
              <a:rPr lang="ko-KR" altLang="en-US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5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21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Knock out, 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Fusion </a:t>
            </a: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</a:t>
            </a:r>
            <a:r>
              <a:rPr lang="ko-KR" altLang="en-US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6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Summary</a:t>
            </a:r>
            <a:endParaRPr lang="en-US" altLang="ko-KR" sz="221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31176" y="438402"/>
            <a:ext cx="8069520" cy="996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</p:spTree>
    <p:extLst>
      <p:ext uri="{BB962C8B-B14F-4D97-AF65-F5344CB8AC3E}">
        <p14:creationId xmlns:p14="http://schemas.microsoft.com/office/powerpoint/2010/main" val="173605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327928"/>
            <a:ext cx="5791998" cy="4202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24654" y="3459017"/>
            <a:ext cx="2225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One can interpret</a:t>
            </a:r>
          </a:p>
          <a:p>
            <a:r>
              <a:rPr lang="en-US" altLang="ko-KR" dirty="0" smtClean="0"/>
              <a:t>S-matrix as a</a:t>
            </a:r>
          </a:p>
          <a:p>
            <a:r>
              <a:rPr lang="en-US" altLang="ko-KR" dirty="0" smtClean="0"/>
              <a:t>Reflection coefficient.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27984" y="5160739"/>
            <a:ext cx="24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Reflection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76588" y="5530071"/>
            <a:ext cx="3788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absorption/transmission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76588" y="6073562"/>
            <a:ext cx="296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(Figure from </a:t>
            </a:r>
            <a:r>
              <a:rPr lang="en-US" altLang="ko-KR" dirty="0" err="1" smtClean="0"/>
              <a:t>J.Tostevin’s</a:t>
            </a:r>
            <a:r>
              <a:rPr lang="en-US" altLang="ko-KR" dirty="0" smtClean="0"/>
              <a:t> slide)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310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How to get S-matrix, phase shift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Solve Schrodinger equation with interaction for wave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Extract S-matrix, phase shift from the asymptotic form of the solution.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467" y="2053228"/>
            <a:ext cx="3671800" cy="724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47" y="2105391"/>
            <a:ext cx="4359020" cy="696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39552" y="2978252"/>
            <a:ext cx="7175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Get Numerical Solution of Schrodinger equation (</a:t>
            </a:r>
            <a:r>
              <a:rPr lang="en-US" altLang="ko-KR" dirty="0" err="1" smtClean="0"/>
              <a:t>Runge-Kutta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Numerov</a:t>
            </a:r>
            <a:r>
              <a:rPr lang="en-US" altLang="ko-KR" dirty="0" smtClean="0"/>
              <a:t>…)</a:t>
            </a:r>
          </a:p>
          <a:p>
            <a:r>
              <a:rPr lang="en-US" altLang="ko-KR" dirty="0" smtClean="0"/>
              <a:t>With boundary condition</a:t>
            </a:r>
            <a:endParaRPr lang="ko-KR" altLang="en-US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50" y="3777074"/>
            <a:ext cx="30099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992" y="3800828"/>
            <a:ext cx="22479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86" y="4358190"/>
            <a:ext cx="6806153" cy="645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61" y="5336955"/>
            <a:ext cx="295275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382" y="5091578"/>
            <a:ext cx="3231741" cy="141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181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1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5639685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DWBA and Coupled Channel method</a:t>
            </a:r>
          </a:p>
        </p:txBody>
      </p:sp>
    </p:spTree>
    <p:extLst>
      <p:ext uri="{BB962C8B-B14F-4D97-AF65-F5344CB8AC3E}">
        <p14:creationId xmlns:p14="http://schemas.microsoft.com/office/powerpoint/2010/main" val="221875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Up to now we only considered elastic scattering. </a:t>
            </a:r>
          </a:p>
          <a:p>
            <a:r>
              <a:rPr lang="en-US" altLang="ko-KR" dirty="0" smtClean="0"/>
              <a:t>How to compute non-elastic reaction?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Extend the concept of   S-matrix to multi-channel.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7544" y="2204864"/>
            <a:ext cx="799288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(Mass) partition : projectile (</a:t>
            </a:r>
            <a:r>
              <a:rPr lang="en-US" altLang="ko-KR" dirty="0" err="1" smtClean="0"/>
              <a:t>Zp,Ap</a:t>
            </a:r>
            <a:r>
              <a:rPr lang="en-US" altLang="ko-KR" dirty="0" smtClean="0"/>
              <a:t>) and target (</a:t>
            </a:r>
            <a:r>
              <a:rPr lang="en-US" altLang="ko-KR" dirty="0" err="1" smtClean="0"/>
              <a:t>Zt,At</a:t>
            </a:r>
            <a:r>
              <a:rPr lang="en-US" altLang="ko-KR" dirty="0" smtClean="0"/>
              <a:t>) combination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Channels : projectile and target quantum states  (spin, parity, energy level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 smtClean="0"/>
              <a:t>For example, for the same partition , d + 12C</a:t>
            </a:r>
          </a:p>
          <a:p>
            <a:r>
              <a:rPr lang="en-US" altLang="ko-KR" dirty="0" smtClean="0"/>
              <a:t> (1) d(1+)     + 12C(0+;</a:t>
            </a:r>
            <a:r>
              <a:rPr lang="en-US" altLang="ko-KR" dirty="0" err="1" smtClean="0"/>
              <a:t>g.s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 (2) d(1+)     + 12C(2+; Ex = 4.44 MeV)</a:t>
            </a:r>
          </a:p>
          <a:p>
            <a:r>
              <a:rPr lang="en-US" altLang="ko-KR" dirty="0" smtClean="0"/>
              <a:t> (3) p(1/2+) + 13C(1/2-;</a:t>
            </a:r>
            <a:r>
              <a:rPr lang="en-US" altLang="ko-KR" dirty="0" err="1" smtClean="0"/>
              <a:t>g.s</a:t>
            </a:r>
            <a:r>
              <a:rPr lang="en-US" altLang="ko-KR" dirty="0" smtClean="0"/>
              <a:t>)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(4) p(1/2+) + 13C(1/2+;Ex=3.09 MeV)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(5) n+ p + 12C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(6) … 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Also, one may use “channels” after partial wave expansion (L ,J).  </a:t>
            </a:r>
          </a:p>
        </p:txBody>
      </p:sp>
    </p:spTree>
    <p:extLst>
      <p:ext uri="{BB962C8B-B14F-4D97-AF65-F5344CB8AC3E}">
        <p14:creationId xmlns:p14="http://schemas.microsoft.com/office/powerpoint/2010/main" val="110206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Up to now we only considered elastic scattering. </a:t>
            </a:r>
          </a:p>
          <a:p>
            <a:r>
              <a:rPr lang="en-US" altLang="ko-KR" dirty="0" smtClean="0"/>
              <a:t>How to compute non-elastic reaction?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Extend the concept of   S-matrix to multi-channel.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08" y="3176087"/>
            <a:ext cx="6552728" cy="132118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67544" y="2204864"/>
            <a:ext cx="799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(Mass) partition : projectile (</a:t>
            </a:r>
            <a:r>
              <a:rPr lang="en-US" altLang="ko-KR" dirty="0" err="1" smtClean="0"/>
              <a:t>Zp,Ap</a:t>
            </a:r>
            <a:r>
              <a:rPr lang="en-US" altLang="ko-KR" dirty="0" smtClean="0"/>
              <a:t>) and target (</a:t>
            </a:r>
            <a:r>
              <a:rPr lang="en-US" altLang="ko-KR" dirty="0" err="1" smtClean="0"/>
              <a:t>Zt,At</a:t>
            </a:r>
            <a:r>
              <a:rPr lang="en-US" altLang="ko-KR" dirty="0" smtClean="0"/>
              <a:t>) combination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Channels : projectile and target quantum states  (spin, parity, energy level 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55576" y="5877272"/>
            <a:ext cx="602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the same way, S-matrix becomes a matrix in channel space. 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588" y="4457849"/>
            <a:ext cx="5832648" cy="134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2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196752"/>
            <a:ext cx="8030696" cy="15813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996952"/>
            <a:ext cx="6754168" cy="9240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4365104"/>
            <a:ext cx="50421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we can compute the full scattering wave function,</a:t>
            </a:r>
          </a:p>
          <a:p>
            <a:r>
              <a:rPr lang="en-US" altLang="ko-KR" dirty="0" smtClean="0"/>
              <a:t>Which include all possible channels,</a:t>
            </a:r>
          </a:p>
          <a:p>
            <a:r>
              <a:rPr lang="en-US" altLang="ko-KR" dirty="0" smtClean="0"/>
              <a:t>We can obtain the reaction cross section.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844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528" y="921507"/>
            <a:ext cx="720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Simplification of many-body wave function :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sum of channel wave functions </a:t>
            </a:r>
          </a:p>
          <a:p>
            <a:r>
              <a:rPr lang="en-US" altLang="ko-KR" dirty="0" smtClean="0"/>
              <a:t>    (bound state wave functions of projectile and target)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and (wave function for relative motion) 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Relative wave function determine the flux  </a:t>
            </a:r>
            <a:r>
              <a:rPr lang="en-US" altLang="ko-KR" dirty="0" smtClean="0">
                <a:sym typeface="Wingdings" panose="05000000000000000000" pitchFamily="2" charset="2"/>
              </a:rPr>
              <a:t> cross section </a:t>
            </a:r>
            <a:endParaRPr lang="ko-KR" alt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982212"/>
            <a:ext cx="4294803" cy="592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오른쪽 화살표 12"/>
          <p:cNvSpPr/>
          <p:nvPr/>
        </p:nvSpPr>
        <p:spPr>
          <a:xfrm>
            <a:off x="3419872" y="4545935"/>
            <a:ext cx="504056" cy="4463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259632" y="4185895"/>
            <a:ext cx="1944216" cy="1440160"/>
            <a:chOff x="1691680" y="4941168"/>
            <a:chExt cx="1944216" cy="1440160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1871700" y="5121188"/>
              <a:ext cx="1428933" cy="9361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타원 15"/>
            <p:cNvSpPr/>
            <p:nvPr/>
          </p:nvSpPr>
          <p:spPr>
            <a:xfrm>
              <a:off x="1691680" y="4941168"/>
              <a:ext cx="360040" cy="36004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2965370" y="5733256"/>
              <a:ext cx="670526" cy="6480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pic>
          <p:nvPicPr>
            <p:cNvPr id="19" name="그림 18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4816" y="5661248"/>
              <a:ext cx="668952" cy="251429"/>
            </a:xfrm>
            <a:prstGeom prst="rect">
              <a:avLst/>
            </a:prstGeom>
          </p:spPr>
        </p:pic>
      </p:grpSp>
      <p:grpSp>
        <p:nvGrpSpPr>
          <p:cNvPr id="22" name="그룹 21"/>
          <p:cNvGrpSpPr/>
          <p:nvPr/>
        </p:nvGrpSpPr>
        <p:grpSpPr>
          <a:xfrm>
            <a:off x="4139952" y="3969871"/>
            <a:ext cx="1733592" cy="1763385"/>
            <a:chOff x="6092029" y="4632244"/>
            <a:chExt cx="1733592" cy="1763385"/>
          </a:xfrm>
        </p:grpSpPr>
        <p:cxnSp>
          <p:nvCxnSpPr>
            <p:cNvPr id="23" name="직선 연결선 22"/>
            <p:cNvCxnSpPr/>
            <p:nvPr/>
          </p:nvCxnSpPr>
          <p:spPr>
            <a:xfrm flipH="1">
              <a:off x="6427292" y="4812264"/>
              <a:ext cx="1205048" cy="12593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타원 23"/>
            <p:cNvSpPr/>
            <p:nvPr/>
          </p:nvSpPr>
          <p:spPr>
            <a:xfrm>
              <a:off x="7452320" y="4632244"/>
              <a:ext cx="360040" cy="36004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b</a:t>
              </a:r>
              <a:endParaRPr lang="ko-KR" altLang="en-US" dirty="0"/>
            </a:p>
          </p:txBody>
        </p:sp>
        <p:sp>
          <p:nvSpPr>
            <p:cNvPr id="25" name="타원 24"/>
            <p:cNvSpPr/>
            <p:nvPr/>
          </p:nvSpPr>
          <p:spPr>
            <a:xfrm>
              <a:off x="6092029" y="5747557"/>
              <a:ext cx="670526" cy="64807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B</a:t>
              </a:r>
              <a:endParaRPr lang="ko-KR" altLang="en-US" dirty="0"/>
            </a:p>
          </p:txBody>
        </p:sp>
        <p:pic>
          <p:nvPicPr>
            <p:cNvPr id="26" name="그림 2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288" y="5471161"/>
              <a:ext cx="661333" cy="262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018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36780"/>
            <a:ext cx="7884368" cy="2153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3434897"/>
            <a:ext cx="8424936" cy="870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4797152"/>
            <a:ext cx="8604448" cy="802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820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80728"/>
            <a:ext cx="83820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76872"/>
            <a:ext cx="441007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1560" y="1844824"/>
            <a:ext cx="221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S-matrix (for reaction)</a:t>
            </a:r>
            <a:endParaRPr lang="ko-KR" alt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77" y="3436779"/>
            <a:ext cx="4104456" cy="866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44216" y="3067447"/>
            <a:ext cx="2672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Cross section (for reactions)</a:t>
            </a:r>
            <a:endParaRPr lang="ko-KR" altLang="en-US" dirty="0"/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356992"/>
            <a:ext cx="33528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34" y="4365104"/>
            <a:ext cx="4124325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025" y="4449227"/>
            <a:ext cx="4293471" cy="1284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746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9592" y="3657798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All we need is to obtain wave function</a:t>
            </a:r>
          </a:p>
          <a:p>
            <a:r>
              <a:rPr lang="en-US" altLang="ko-KR" dirty="0" smtClean="0"/>
              <a:t>(or scattering amplitude) for each channels. </a:t>
            </a:r>
          </a:p>
          <a:p>
            <a:r>
              <a:rPr lang="en-US" altLang="ko-KR" dirty="0" smtClean="0"/>
              <a:t>How to get it? </a:t>
            </a:r>
            <a:endParaRPr lang="ko-KR" altLang="en-US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50" y="1318493"/>
            <a:ext cx="6496050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53750" y="958453"/>
            <a:ext cx="406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Unpolarized</a:t>
            </a:r>
            <a:r>
              <a:rPr lang="en-US" altLang="ko-KR" dirty="0" smtClean="0"/>
              <a:t> (spin averaged) cross section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817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1.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00192" y="2847512"/>
            <a:ext cx="2045753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Introduction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46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980728"/>
            <a:ext cx="20669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5791" y="1124744"/>
            <a:ext cx="274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Model space wave function </a:t>
            </a:r>
            <a:endParaRPr lang="ko-KR" alt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506227"/>
            <a:ext cx="15525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987169"/>
            <a:ext cx="545782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680188"/>
            <a:ext cx="3609975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79" y="4714625"/>
            <a:ext cx="44577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67544" y="1702549"/>
            <a:ext cx="4841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Suppose we separate full many-body Hamiltonian </a:t>
            </a:r>
          </a:p>
          <a:p>
            <a:r>
              <a:rPr lang="en-US" altLang="ko-KR" dirty="0" smtClean="0"/>
              <a:t>Into (projectile)+(target)+(relative)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294979" y="3789040"/>
            <a:ext cx="35975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Note that the separation of</a:t>
            </a:r>
          </a:p>
          <a:p>
            <a:r>
              <a:rPr lang="en-US" altLang="ko-KR" dirty="0" smtClean="0"/>
              <a:t>Full Hamiltonian into </a:t>
            </a:r>
          </a:p>
          <a:p>
            <a:r>
              <a:rPr lang="en-US" altLang="ko-KR" dirty="0" smtClean="0"/>
              <a:t>Projectile and target</a:t>
            </a:r>
          </a:p>
          <a:p>
            <a:r>
              <a:rPr lang="en-US" altLang="ko-KR" dirty="0" smtClean="0"/>
              <a:t>Is </a:t>
            </a:r>
            <a:r>
              <a:rPr lang="en-US" altLang="ko-KR" dirty="0" smtClean="0">
                <a:solidFill>
                  <a:srgbClr val="FF0000"/>
                </a:solidFill>
              </a:rPr>
              <a:t>not unique</a:t>
            </a:r>
            <a:r>
              <a:rPr lang="en-US" altLang="ko-KR" dirty="0" smtClean="0"/>
              <a:t>.  </a:t>
            </a:r>
          </a:p>
          <a:p>
            <a:r>
              <a:rPr lang="en-US" altLang="ko-KR" dirty="0" smtClean="0"/>
              <a:t>Depends on Channel choice.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44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980728"/>
            <a:ext cx="20669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5791" y="1124744"/>
            <a:ext cx="274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Model space wave function </a:t>
            </a:r>
            <a:endParaRPr lang="ko-KR" alt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124744"/>
            <a:ext cx="15525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37382"/>
            <a:ext cx="60579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41746" y="1839477"/>
            <a:ext cx="2550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Expand for each channels</a:t>
            </a:r>
            <a:endParaRPr lang="ko-KR" altLang="en-US" dirty="0"/>
          </a:p>
        </p:txBody>
      </p:sp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91" y="3933385"/>
            <a:ext cx="4476750" cy="6667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64088" y="4082094"/>
            <a:ext cx="2652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Coupled channel equation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350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52736"/>
            <a:ext cx="4476750" cy="6667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31" y="2289820"/>
            <a:ext cx="81343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11560" y="1844824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Left hand side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771800" y="3068960"/>
            <a:ext cx="532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Ei</a:t>
            </a:r>
            <a:r>
              <a:rPr lang="en-US" altLang="ko-KR" dirty="0" smtClean="0"/>
              <a:t> : channel energy</a:t>
            </a:r>
            <a:r>
              <a:rPr lang="en-US" altLang="ko-KR" dirty="0" smtClean="0">
                <a:sym typeface="Wingdings" panose="05000000000000000000" pitchFamily="2" charset="2"/>
              </a:rPr>
              <a:t> kinetic energy in partition/channel</a:t>
            </a:r>
            <a:endParaRPr lang="ko-KR" altLang="en-US" dirty="0"/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01" y="4774654"/>
            <a:ext cx="5514975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11560" y="441461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Right hand side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87" y="3920801"/>
            <a:ext cx="3687619" cy="24838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027639" y="3851756"/>
            <a:ext cx="3792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Separation of Hamiltonian is not unique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742" y="4941168"/>
            <a:ext cx="2029714" cy="26209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996" y="5757669"/>
            <a:ext cx="2142476" cy="26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0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1600" y="1753038"/>
            <a:ext cx="4026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Introduce auxiliary potential in post form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891870"/>
            <a:ext cx="6735115" cy="6573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204864"/>
            <a:ext cx="5820587" cy="16385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745" y="4429828"/>
            <a:ext cx="971686" cy="29531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3843393"/>
            <a:ext cx="5268060" cy="25721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6136" y="4725144"/>
            <a:ext cx="3208590" cy="131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0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44" y="759655"/>
            <a:ext cx="5268060" cy="257210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4315012"/>
            <a:ext cx="6192114" cy="10955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3975" y="3645024"/>
            <a:ext cx="6272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Coupling  = integral of bound state wave function and interaction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over internal coordinates 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25862" y="5661248"/>
            <a:ext cx="4560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Simplification when coupling is weak </a:t>
            </a:r>
            <a:r>
              <a:rPr lang="en-US" altLang="ko-KR" dirty="0" smtClean="0">
                <a:sym typeface="Wingdings" panose="05000000000000000000" pitchFamily="2" charset="2"/>
              </a:rPr>
              <a:t> DWBA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251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9552" y="869138"/>
            <a:ext cx="221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Consider two channels</a:t>
            </a:r>
            <a:endParaRPr lang="ko-KR" altLang="en-US" dirty="0"/>
          </a:p>
        </p:txBody>
      </p:sp>
      <p:pic>
        <p:nvPicPr>
          <p:cNvPr id="31" name="그림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465126"/>
            <a:ext cx="5095619" cy="635429"/>
          </a:xfrm>
          <a:prstGeom prst="rect">
            <a:avLst/>
          </a:prstGeom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41" y="2342133"/>
            <a:ext cx="5025260" cy="67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021706"/>
            <a:ext cx="7681934" cy="182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8" y="4824129"/>
            <a:ext cx="3248400" cy="689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4579646" y="4850673"/>
            <a:ext cx="3724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This operator acts as Moeller operator</a:t>
            </a:r>
          </a:p>
          <a:p>
            <a:r>
              <a:rPr lang="en-US" altLang="ko-KR" dirty="0" smtClean="0"/>
              <a:t>When acting on free |k1&gt; state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231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936780"/>
            <a:ext cx="6906589" cy="16956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2780161"/>
            <a:ext cx="5039428" cy="78115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259" y="3557447"/>
            <a:ext cx="4001058" cy="819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20072" y="4014006"/>
            <a:ext cx="2113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(LS equation for w.f.)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7382" y="4338606"/>
            <a:ext cx="3515216" cy="7716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1216" y="5160624"/>
            <a:ext cx="5344985" cy="145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20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9552" y="869138"/>
            <a:ext cx="221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Consider two channels</a:t>
            </a:r>
            <a:endParaRPr lang="ko-KR" altLang="en-US" dirty="0"/>
          </a:p>
        </p:txBody>
      </p:sp>
      <p:pic>
        <p:nvPicPr>
          <p:cNvPr id="31" name="그림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465126"/>
            <a:ext cx="5095619" cy="635429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01" y="2299928"/>
            <a:ext cx="5129969" cy="1723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99626" y="4900677"/>
            <a:ext cx="5465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Ignoring V_{01}, assume small V_{10} coupling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/>
              <a:t>DWBA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445224"/>
            <a:ext cx="3701484" cy="82691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759" y="4108099"/>
            <a:ext cx="5039428" cy="5715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88024" y="5348810"/>
            <a:ext cx="3997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Note </a:t>
            </a:r>
            <a:r>
              <a:rPr lang="en-US" altLang="ko-KR" dirty="0" smtClean="0">
                <a:solidFill>
                  <a:srgbClr val="FF0000"/>
                </a:solidFill>
              </a:rPr>
              <a:t>incoming wave boundary condition</a:t>
            </a:r>
          </a:p>
          <a:p>
            <a:r>
              <a:rPr lang="en-US" altLang="ko-KR" dirty="0"/>
              <a:t>&lt; chi</a:t>
            </a:r>
            <a:r>
              <a:rPr lang="en-US" altLang="ko-KR" dirty="0" smtClean="0"/>
              <a:t>^{(-)}| In DWBA !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6056" y="6082179"/>
            <a:ext cx="2972215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9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01" y="994507"/>
            <a:ext cx="3286584" cy="12860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965928"/>
            <a:ext cx="3315163" cy="13146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872" y="2667734"/>
            <a:ext cx="2162477" cy="6192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552" y="3717032"/>
            <a:ext cx="3728636" cy="61565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1888" y="3717031"/>
            <a:ext cx="3721044" cy="58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45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62" y="1390139"/>
            <a:ext cx="3701484" cy="82691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9626" y="3645024"/>
            <a:ext cx="706687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DWBA, one does not need to solve coupled equation.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Solve distorted waves separately.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Calculate DWBA amplitude by integral </a:t>
            </a:r>
          </a:p>
          <a:p>
            <a:r>
              <a:rPr lang="en-US" altLang="ko-KR" dirty="0" smtClean="0"/>
              <a:t>        with distorted waves and coupling potential (and bound state waves)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over internal coordinates.  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Now remaining problem is </a:t>
            </a:r>
          </a:p>
          <a:p>
            <a:r>
              <a:rPr lang="en-US" altLang="ko-KR" dirty="0" smtClean="0"/>
              <a:t>(0) What is the distorting potential?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What is the coupling potential for specific reaction?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What is the bound state wave function?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162" y="2532318"/>
            <a:ext cx="5039428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1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2855269" y="1515301"/>
            <a:ext cx="20437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3624630" y="1611243"/>
            <a:ext cx="137345" cy="2985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39254" y="1901441"/>
            <a:ext cx="10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projectile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10642" y="1922211"/>
            <a:ext cx="744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target</a:t>
            </a:r>
            <a:endParaRPr lang="ko-KR" altLang="en-US" dirty="0"/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4631728" y="1501307"/>
            <a:ext cx="116707" cy="4001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72725" y="1901441"/>
            <a:ext cx="1070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Projectile</a:t>
            </a:r>
          </a:p>
          <a:p>
            <a:r>
              <a:rPr lang="en-US" altLang="ko-KR" dirty="0" smtClean="0"/>
              <a:t>like</a:t>
            </a:r>
            <a:endParaRPr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5524945" y="1485823"/>
            <a:ext cx="155670" cy="325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82850" y="1879072"/>
            <a:ext cx="764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Target</a:t>
            </a:r>
          </a:p>
          <a:p>
            <a:r>
              <a:rPr lang="en-US" altLang="ko-KR" dirty="0" smtClean="0"/>
              <a:t>like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986063" y="711572"/>
            <a:ext cx="2571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/>
              <a:t>B(A, </a:t>
            </a:r>
            <a:r>
              <a:rPr lang="en-US" altLang="ko-KR" sz="5400" b="1" dirty="0" smtClean="0">
                <a:sym typeface="Wingdings" panose="05000000000000000000" pitchFamily="2" charset="2"/>
              </a:rPr>
              <a:t>C)D</a:t>
            </a:r>
            <a:endParaRPr lang="ko-KR" altLang="en-US" sz="5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52120" y="3429000"/>
            <a:ext cx="187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Reaction Q-value: </a:t>
            </a:r>
            <a:endParaRPr lang="ko-KR" altLang="en-US" dirty="0"/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34" y="3798332"/>
            <a:ext cx="3467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74561" y="4371036"/>
            <a:ext cx="3798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(Released energy)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39704" y="3429000"/>
            <a:ext cx="47527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Conservation laws in nuclear reaction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Baryon Number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Charge 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Energy and linear momentum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Total angular momentum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Parity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(approximate) Isospin</a:t>
            </a:r>
          </a:p>
        </p:txBody>
      </p:sp>
      <p:pic>
        <p:nvPicPr>
          <p:cNvPr id="2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879" y="5027677"/>
            <a:ext cx="22955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599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2.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546656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Elastic, Inelastic, transfer reaction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529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36780"/>
            <a:ext cx="6670327" cy="4134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220072" y="6165304"/>
            <a:ext cx="307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(Fig. from A.M. Moro’s lecture)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55576" y="5268437"/>
            <a:ext cx="38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Typical energy dependence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Common to use ratio to Rutherford cross section</a:t>
            </a:r>
          </a:p>
        </p:txBody>
      </p:sp>
    </p:spTree>
    <p:extLst>
      <p:ext uri="{BB962C8B-B14F-4D97-AF65-F5344CB8AC3E}">
        <p14:creationId xmlns:p14="http://schemas.microsoft.com/office/powerpoint/2010/main" val="360543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20072" y="6165304"/>
            <a:ext cx="307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(Fig. from A.M. Moro’s lecture)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196752"/>
            <a:ext cx="2880320" cy="23103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646" y="1253023"/>
            <a:ext cx="3696216" cy="23053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5036486" y="4054053"/>
            <a:ext cx="3438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Nuclear interaction </a:t>
            </a:r>
          </a:p>
          <a:p>
            <a:r>
              <a:rPr lang="en-US" altLang="ko-KR" dirty="0" smtClean="0"/>
              <a:t>~  strong, attractive, short ranged.</a:t>
            </a:r>
          </a:p>
          <a:p>
            <a:endParaRPr lang="en-US" altLang="ko-KR" dirty="0" smtClean="0"/>
          </a:p>
          <a:p>
            <a:r>
              <a:rPr lang="en-US" altLang="ko-KR" dirty="0" smtClean="0">
                <a:solidFill>
                  <a:srgbClr val="FF0000"/>
                </a:solidFill>
              </a:rPr>
              <a:t>Coulomb barrier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020" y="3861048"/>
            <a:ext cx="3779148" cy="270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7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52736"/>
            <a:ext cx="272415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75073"/>
            <a:ext cx="3914775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963188" y="1091907"/>
            <a:ext cx="195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Projection operator</a:t>
            </a:r>
            <a:endParaRPr lang="ko-KR" altLang="en-US" dirty="0"/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500411"/>
            <a:ext cx="4000494" cy="335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14" y="2132856"/>
            <a:ext cx="49339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606527"/>
            <a:ext cx="48387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755576" y="3140968"/>
            <a:ext cx="2113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Effective Hamiltonian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83176" y="2924944"/>
            <a:ext cx="328878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Acts only on P(model space)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Complex 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Energy Dependent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Negative imaginary potential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</a:t>
            </a:r>
            <a:r>
              <a:rPr lang="en-US" altLang="ko-KR" dirty="0" smtClean="0"/>
              <a:t> loss of a probability flux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from model space</a:t>
            </a:r>
          </a:p>
          <a:p>
            <a:r>
              <a:rPr lang="en-US" altLang="ko-KR" dirty="0" smtClean="0"/>
              <a:t>5. non-local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83568" y="4942909"/>
            <a:ext cx="5446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Theoretically we may compute effective Hamiltonian. </a:t>
            </a:r>
          </a:p>
          <a:p>
            <a:r>
              <a:rPr lang="en-US" altLang="ko-KR" dirty="0" smtClean="0"/>
              <a:t>In practice, effective potential are fitted to experiments.  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11560" y="5651956"/>
            <a:ext cx="7969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Optical potential in elastic channel simulates the neglected model space contributions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850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9893" y="908720"/>
            <a:ext cx="63845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It is common to use (phenomenological) optical potential to solve </a:t>
            </a:r>
          </a:p>
          <a:p>
            <a:r>
              <a:rPr lang="en-US" altLang="ko-KR" dirty="0" smtClean="0"/>
              <a:t>Elastic scattering or get distorted waves.  </a:t>
            </a:r>
          </a:p>
          <a:p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32050"/>
            <a:ext cx="4323047" cy="2514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2868" y="2276872"/>
            <a:ext cx="50274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Only for Elastic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Coulomb    </a:t>
            </a:r>
            <a:r>
              <a:rPr lang="en-US" altLang="ko-KR" dirty="0" smtClean="0"/>
              <a:t>+ Complex nuclear interaction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     complex phase shift, |s|&lt;1.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 absorption  (disappearance in elastic channel)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020" y="3501008"/>
            <a:ext cx="3779148" cy="270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2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9893" y="908720"/>
            <a:ext cx="63845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It is common to use (phenomenological) optical potential to solve </a:t>
            </a:r>
          </a:p>
          <a:p>
            <a:r>
              <a:rPr lang="en-US" altLang="ko-KR" dirty="0" smtClean="0"/>
              <a:t>Elastic scattering or get distorted waves.  </a:t>
            </a:r>
          </a:p>
          <a:p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32050"/>
            <a:ext cx="4323047" cy="2514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9271" y="2204864"/>
            <a:ext cx="69390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Typically</a:t>
            </a:r>
            <a:r>
              <a:rPr lang="en-US" altLang="ko-KR" dirty="0">
                <a:sym typeface="Wingdings" panose="05000000000000000000" pitchFamily="2" charset="2"/>
              </a:rPr>
              <a:t>, Woods-Saxon </a:t>
            </a:r>
            <a:r>
              <a:rPr lang="en-US" altLang="ko-KR" dirty="0" smtClean="0">
                <a:sym typeface="Wingdings" panose="05000000000000000000" pitchFamily="2" charset="2"/>
              </a:rPr>
              <a:t>form  : Depth, Radius, diffuseness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Surface (derivative)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Spin-orbit interaction</a:t>
            </a:r>
            <a:endParaRPr lang="ko-KR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10" y="3497448"/>
            <a:ext cx="4833813" cy="1126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911" y="3621603"/>
            <a:ext cx="19431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37" y="4618933"/>
            <a:ext cx="28479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150" y="4247272"/>
            <a:ext cx="20288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37" y="5517232"/>
            <a:ext cx="4477154" cy="1212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868144" y="4961784"/>
            <a:ext cx="2948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Definition of (reduced) radius</a:t>
            </a:r>
          </a:p>
          <a:p>
            <a:r>
              <a:rPr lang="en-US" altLang="ko-KR" dirty="0" smtClean="0"/>
              <a:t>is </a:t>
            </a:r>
            <a:r>
              <a:rPr lang="en-US" altLang="ko-KR" dirty="0" smtClean="0">
                <a:solidFill>
                  <a:srgbClr val="FF0000"/>
                </a:solidFill>
              </a:rPr>
              <a:t>not unique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776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877416"/>
            <a:ext cx="8153400" cy="44958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hlinkClick r:id="rId3"/>
              </a:rPr>
              <a:t>https://</a:t>
            </a:r>
            <a:r>
              <a:rPr lang="en-US" altLang="ko-KR" sz="2400" dirty="0" smtClean="0">
                <a:hlinkClick r:id="rId3"/>
              </a:rPr>
              <a:t>github.com/alphacentaury-github/ReactionGUI</a:t>
            </a:r>
            <a:endParaRPr lang="en-US" altLang="ko-KR" sz="2400" dirty="0" smtClean="0"/>
          </a:p>
          <a:p>
            <a:endParaRPr lang="ko-KR" altLang="en-US" sz="2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34" y="1412776"/>
            <a:ext cx="6812687" cy="3737716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>
            <a:off x="5148064" y="2562200"/>
            <a:ext cx="216024" cy="28803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11334" y="5304679"/>
            <a:ext cx="5172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Written by Y.-</a:t>
            </a:r>
            <a:r>
              <a:rPr lang="en-US" altLang="ko-KR" dirty="0" err="1" smtClean="0"/>
              <a:t>H.Song</a:t>
            </a:r>
            <a:r>
              <a:rPr lang="en-US" altLang="ko-KR" dirty="0" smtClean="0"/>
              <a:t> and </a:t>
            </a:r>
            <a:r>
              <a:rPr lang="en-US" altLang="ko-KR" dirty="0" err="1" smtClean="0"/>
              <a:t>I.J.Shin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Combine GUI + FRESCO + other reaction codes</a:t>
            </a:r>
          </a:p>
          <a:p>
            <a:r>
              <a:rPr lang="en-US" altLang="ko-KR" dirty="0" smtClean="0"/>
              <a:t>Require python 3.x and several packages.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564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072248"/>
            <a:ext cx="3600400" cy="12227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04048" y="1001761"/>
            <a:ext cx="257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Written by I. J. Thompson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98679" y="1583768"/>
            <a:ext cx="3237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Very Powerful, Modern ,</a:t>
            </a:r>
          </a:p>
          <a:p>
            <a:r>
              <a:rPr lang="en-US" altLang="ko-KR" dirty="0" smtClean="0"/>
              <a:t> General purpose Reaction code.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27" y="2596188"/>
            <a:ext cx="8063963" cy="6721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47664" y="3396175"/>
            <a:ext cx="5232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(many useful nuclear data, optical potentials, codes…)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18484" y="4091307"/>
            <a:ext cx="2195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(For Fusion reaction)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827" y="3933056"/>
            <a:ext cx="4150631" cy="72120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3040" y="5035707"/>
            <a:ext cx="3034368" cy="171739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364088" y="5373216"/>
            <a:ext cx="2028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(Knockout reaction)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65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08720"/>
            <a:ext cx="5784729" cy="56308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28184" y="1105756"/>
            <a:ext cx="274761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File:</a:t>
            </a:r>
          </a:p>
          <a:p>
            <a:r>
              <a:rPr lang="en-US" altLang="ko-KR" dirty="0" smtClean="0"/>
              <a:t>Save/Load </a:t>
            </a:r>
          </a:p>
          <a:p>
            <a:r>
              <a:rPr lang="en-US" altLang="ko-KR" dirty="0" smtClean="0"/>
              <a:t>Input parameter values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Three tabs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Partition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Structure Model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Potentials/compute/plot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23528" y="1105756"/>
            <a:ext cx="1152128" cy="249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89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왼쪽 화살표 설명선 7"/>
          <p:cNvSpPr/>
          <p:nvPr/>
        </p:nvSpPr>
        <p:spPr>
          <a:xfrm>
            <a:off x="6503205" y="1475343"/>
            <a:ext cx="1769545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projectile</a:t>
            </a:r>
            <a:endParaRPr lang="ko-KR" altLang="en-US" dirty="0"/>
          </a:p>
        </p:txBody>
      </p:sp>
      <p:sp>
        <p:nvSpPr>
          <p:cNvPr id="9" name="왼쪽 화살표 설명선 8"/>
          <p:cNvSpPr/>
          <p:nvPr/>
        </p:nvSpPr>
        <p:spPr>
          <a:xfrm>
            <a:off x="6618877" y="2125221"/>
            <a:ext cx="1769545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target</a:t>
            </a:r>
            <a:endParaRPr lang="ko-KR" altLang="en-US" dirty="0"/>
          </a:p>
        </p:txBody>
      </p:sp>
      <p:sp>
        <p:nvSpPr>
          <p:cNvPr id="10" name="왼쪽 화살표 설명선 9"/>
          <p:cNvSpPr/>
          <p:nvPr/>
        </p:nvSpPr>
        <p:spPr>
          <a:xfrm>
            <a:off x="6618876" y="2811856"/>
            <a:ext cx="1769545" cy="1009941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Incident Energy/</a:t>
            </a:r>
          </a:p>
          <a:p>
            <a:pPr algn="ctr"/>
            <a:r>
              <a:rPr lang="en-US" altLang="ko-KR" dirty="0" smtClean="0"/>
              <a:t>Type of reaction</a:t>
            </a:r>
            <a:endParaRPr lang="ko-KR" altLang="en-US" dirty="0"/>
          </a:p>
        </p:txBody>
      </p:sp>
      <p:sp>
        <p:nvSpPr>
          <p:cNvPr id="11" name="왼쪽 화살표 설명선 10"/>
          <p:cNvSpPr/>
          <p:nvPr/>
        </p:nvSpPr>
        <p:spPr>
          <a:xfrm>
            <a:off x="6618875" y="5229200"/>
            <a:ext cx="1841557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kinematics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03371" y="335142"/>
            <a:ext cx="13731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Neutron : 1n</a:t>
            </a:r>
          </a:p>
          <a:p>
            <a:r>
              <a:rPr lang="en-US" altLang="ko-KR" dirty="0" smtClean="0"/>
              <a:t>Proton : 1H</a:t>
            </a:r>
          </a:p>
          <a:p>
            <a:r>
              <a:rPr lang="en-US" altLang="ko-KR" dirty="0" smtClean="0"/>
              <a:t>Deuteron : 2H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719060"/>
            <a:ext cx="5832648" cy="567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9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576" y="1052736"/>
            <a:ext cx="80648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   (according to reaction products)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Elastic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Inelastic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Rearrangement(transfer)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Fusion, capture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Fission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347711"/>
            <a:ext cx="5049539" cy="27982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192" y="3347711"/>
            <a:ext cx="1713527" cy="13774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9908" y="5010302"/>
            <a:ext cx="1770484" cy="13678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1365" y="1317573"/>
            <a:ext cx="1971179" cy="143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9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862923"/>
            <a:ext cx="5668166" cy="4305901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6300192" y="1366979"/>
            <a:ext cx="1872208" cy="144016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Get kinematics</a:t>
            </a:r>
          </a:p>
          <a:p>
            <a:pPr algn="ctr"/>
            <a:r>
              <a:rPr lang="en-US" altLang="ko-KR" dirty="0" smtClean="0"/>
              <a:t>button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5445224"/>
            <a:ext cx="2886478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8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719060"/>
            <a:ext cx="7128792" cy="610039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71600" y="2951308"/>
            <a:ext cx="417646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092280" y="2015204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347864" y="6191668"/>
            <a:ext cx="194421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49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Global optical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76049"/>
            <a:ext cx="4782217" cy="4305901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5508104" y="1636089"/>
            <a:ext cx="2880320" cy="72008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Get Global OMP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580112" y="2967334"/>
            <a:ext cx="32233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Get optical potential parameters</a:t>
            </a:r>
          </a:p>
          <a:p>
            <a:r>
              <a:rPr lang="en-US" altLang="ko-KR" dirty="0" smtClean="0"/>
              <a:t>from RIPL-3 </a:t>
            </a:r>
            <a:r>
              <a:rPr lang="en-US" altLang="ko-KR" dirty="0" smtClean="0">
                <a:solidFill>
                  <a:srgbClr val="FF0000"/>
                </a:solidFill>
              </a:rPr>
              <a:t>If available.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en-US" altLang="ko-KR" dirty="0" err="1" smtClean="0">
                <a:solidFill>
                  <a:srgbClr val="FF0000"/>
                </a:solidFill>
              </a:rPr>
              <a:t>p,n</a:t>
            </a:r>
            <a:r>
              <a:rPr lang="en-US" altLang="ko-KR" dirty="0" smtClean="0">
                <a:solidFill>
                  <a:srgbClr val="FF0000"/>
                </a:solidFill>
              </a:rPr>
              <a:t>, 2H, 3H, 4He projectiles)</a:t>
            </a:r>
          </a:p>
        </p:txBody>
      </p:sp>
    </p:spTree>
    <p:extLst>
      <p:ext uri="{BB962C8B-B14F-4D97-AF65-F5344CB8AC3E}">
        <p14:creationId xmlns:p14="http://schemas.microsoft.com/office/powerpoint/2010/main" val="47518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759655"/>
            <a:ext cx="5949113" cy="57908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16216" y="1998917"/>
            <a:ext cx="2420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Various potential shapes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005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Double Folding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536" y="1124744"/>
            <a:ext cx="7344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Typically, optical potentials are fitted to experimental data.</a:t>
            </a:r>
          </a:p>
          <a:p>
            <a:r>
              <a:rPr lang="en-US" altLang="ko-KR" dirty="0" smtClean="0"/>
              <a:t>If experimental data is not available? </a:t>
            </a:r>
          </a:p>
          <a:p>
            <a:r>
              <a:rPr lang="en-US" altLang="ko-KR" dirty="0" smtClean="0"/>
              <a:t>Either use global optical potential or folding potential.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76" y="2204864"/>
            <a:ext cx="6887536" cy="32008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5576" y="5589240"/>
            <a:ext cx="6205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NN interaction should be an effective interaction.</a:t>
            </a:r>
          </a:p>
          <a:p>
            <a:r>
              <a:rPr lang="en-US" altLang="ko-KR" dirty="0" smtClean="0"/>
              <a:t>M3Y or density-dependent M3Y interaction are commonly used.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775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Double Folding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835458"/>
            <a:ext cx="6306154" cy="4126331"/>
          </a:xfrm>
          <a:prstGeom prst="rect">
            <a:avLst/>
          </a:prstGeom>
        </p:spPr>
      </p:pic>
      <p:sp>
        <p:nvSpPr>
          <p:cNvPr id="9" name="왼쪽 화살표 설명선 8"/>
          <p:cNvSpPr/>
          <p:nvPr/>
        </p:nvSpPr>
        <p:spPr>
          <a:xfrm>
            <a:off x="7092280" y="947118"/>
            <a:ext cx="1512168" cy="1951505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Get Folding V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79712" y="5136053"/>
            <a:ext cx="55140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Get density profile from HFB-14 results </a:t>
            </a:r>
            <a:r>
              <a:rPr lang="en-US" altLang="ko-KR" dirty="0" smtClean="0">
                <a:solidFill>
                  <a:srgbClr val="FF0000"/>
                </a:solidFill>
              </a:rPr>
              <a:t>If available.</a:t>
            </a:r>
          </a:p>
          <a:p>
            <a:r>
              <a:rPr lang="en-US" altLang="ko-KR" dirty="0" smtClean="0"/>
              <a:t>(From RIPL-3)</a:t>
            </a:r>
          </a:p>
          <a:p>
            <a:r>
              <a:rPr lang="en-US" altLang="ko-KR" dirty="0" smtClean="0"/>
              <a:t>Or User input of density profile</a:t>
            </a:r>
          </a:p>
          <a:p>
            <a:r>
              <a:rPr lang="en-US" altLang="ko-KR" dirty="0" smtClean="0"/>
              <a:t>* Because of double folding, it requires density even for proton.</a:t>
            </a:r>
          </a:p>
        </p:txBody>
      </p:sp>
    </p:spTree>
    <p:extLst>
      <p:ext uri="{BB962C8B-B14F-4D97-AF65-F5344CB8AC3E}">
        <p14:creationId xmlns:p14="http://schemas.microsoft.com/office/powerpoint/2010/main" val="409554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Fitting OMP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7" y="789086"/>
            <a:ext cx="3951777" cy="384667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520181" y="2712424"/>
            <a:ext cx="1656184" cy="158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274" y="784925"/>
            <a:ext cx="3446988" cy="1933145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7896317" y="1052736"/>
            <a:ext cx="1008112" cy="1303433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Exp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data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019" y="3356992"/>
            <a:ext cx="3603705" cy="3053241"/>
          </a:xfrm>
          <a:prstGeom prst="rect">
            <a:avLst/>
          </a:prstGeom>
        </p:spPr>
      </p:pic>
      <p:sp>
        <p:nvSpPr>
          <p:cNvPr id="17" name="왼쪽 화살표 설명선 16"/>
          <p:cNvSpPr/>
          <p:nvPr/>
        </p:nvSpPr>
        <p:spPr>
          <a:xfrm>
            <a:off x="7963184" y="3645024"/>
            <a:ext cx="1008112" cy="2189145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Fit</a:t>
            </a:r>
          </a:p>
          <a:p>
            <a:pPr algn="ctr"/>
            <a:r>
              <a:rPr lang="en-US" altLang="ko-KR" dirty="0" smtClean="0"/>
              <a:t>Elastic </a:t>
            </a:r>
          </a:p>
          <a:p>
            <a:pPr algn="ctr"/>
            <a:r>
              <a:rPr lang="en-US" altLang="ko-KR" dirty="0" smtClean="0"/>
              <a:t>OMP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790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Fitting OMP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7544" y="5245744"/>
            <a:ext cx="6864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At the moment</a:t>
            </a:r>
            <a:r>
              <a:rPr lang="en-US" altLang="ko-KR" dirty="0" smtClean="0">
                <a:solidFill>
                  <a:srgbClr val="FF0000"/>
                </a:solidFill>
              </a:rPr>
              <a:t>, no automatic update </a:t>
            </a:r>
            <a:r>
              <a:rPr lang="en-US" altLang="ko-KR" dirty="0" smtClean="0"/>
              <a:t>of parameter after fitting available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936780"/>
            <a:ext cx="4844341" cy="41455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580112" y="1124744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Result of fitting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671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576" y="1052736"/>
            <a:ext cx="665720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Inelastic scattering :  A+B </a:t>
            </a:r>
            <a:r>
              <a:rPr lang="en-US" altLang="ko-KR" dirty="0">
                <a:sym typeface="Wingdings" panose="05000000000000000000" pitchFamily="2" charset="2"/>
              </a:rPr>
              <a:t> A’+B*  (</a:t>
            </a:r>
            <a:r>
              <a:rPr lang="en-US" altLang="ko-KR" dirty="0"/>
              <a:t>no rearrangement of particles )</a:t>
            </a:r>
          </a:p>
          <a:p>
            <a:endParaRPr lang="en-US" altLang="ko-KR" dirty="0"/>
          </a:p>
          <a:p>
            <a:r>
              <a:rPr lang="en-US" altLang="ko-KR" dirty="0" smtClean="0"/>
              <a:t>From the energy and momentum, angular momentum conservation. </a:t>
            </a:r>
          </a:p>
          <a:p>
            <a:endParaRPr lang="en-US" altLang="ko-KR" dirty="0"/>
          </a:p>
          <a:p>
            <a:r>
              <a:rPr lang="en-US" altLang="ko-KR" dirty="0" smtClean="0"/>
              <a:t>If one measure the energy and angle distribution of projectile,</a:t>
            </a:r>
          </a:p>
          <a:p>
            <a:r>
              <a:rPr lang="en-US" altLang="ko-KR" dirty="0" smtClean="0"/>
              <a:t>One can get </a:t>
            </a:r>
            <a:r>
              <a:rPr lang="en-US" altLang="ko-KR" dirty="0" smtClean="0">
                <a:solidFill>
                  <a:srgbClr val="FF0000"/>
                </a:solidFill>
              </a:rPr>
              <a:t>energy and angular momentum of excited states.</a:t>
            </a:r>
            <a:r>
              <a:rPr lang="en-US" altLang="ko-KR" dirty="0" smtClean="0"/>
              <a:t>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Transferred energy.</a:t>
            </a:r>
            <a:endParaRPr lang="en-US" altLang="ko-KR" dirty="0"/>
          </a:p>
          <a:p>
            <a:r>
              <a:rPr lang="en-US" altLang="ko-KR" dirty="0" smtClean="0"/>
              <a:t>transferred orbital angular momentum  </a:t>
            </a:r>
            <a:r>
              <a:rPr lang="el-GR" altLang="ko-KR" dirty="0" smtClean="0"/>
              <a:t>Δ</a:t>
            </a:r>
            <a:r>
              <a:rPr lang="en-US" altLang="ko-KR" dirty="0" smtClean="0"/>
              <a:t>L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3140968"/>
            <a:ext cx="1971179" cy="143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1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9495" y="1124744"/>
            <a:ext cx="1798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DWBA amplitude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7584" y="2413844"/>
            <a:ext cx="649960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Inelastic scattering :  A+B </a:t>
            </a:r>
            <a:r>
              <a:rPr lang="en-US" altLang="ko-KR" dirty="0">
                <a:sym typeface="Wingdings" panose="05000000000000000000" pitchFamily="2" charset="2"/>
              </a:rPr>
              <a:t> A’+B*  (</a:t>
            </a:r>
            <a:r>
              <a:rPr lang="en-US" altLang="ko-KR" dirty="0"/>
              <a:t>no rearrangement of particles )</a:t>
            </a:r>
          </a:p>
          <a:p>
            <a:endParaRPr lang="en-US" altLang="ko-KR" dirty="0"/>
          </a:p>
          <a:p>
            <a:r>
              <a:rPr lang="en-US" altLang="ko-KR" dirty="0" smtClean="0"/>
              <a:t>One have to integrate with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Entrance/exit channel distorted wave functions</a:t>
            </a:r>
          </a:p>
          <a:p>
            <a:pPr marL="342900" indent="-342900">
              <a:buAutoNum type="arabicParenBoth"/>
            </a:pPr>
            <a:r>
              <a:rPr lang="en-US" altLang="ko-KR" dirty="0"/>
              <a:t>Projectile-target transition coupling </a:t>
            </a:r>
          </a:p>
          <a:p>
            <a:r>
              <a:rPr lang="en-US" altLang="ko-KR" dirty="0"/>
              <a:t>     = </a:t>
            </a:r>
            <a:r>
              <a:rPr lang="en-US" altLang="ko-KR" dirty="0" smtClean="0"/>
              <a:t>(entrance/exit </a:t>
            </a:r>
            <a:r>
              <a:rPr lang="en-US" altLang="ko-KR" dirty="0"/>
              <a:t>channel bound state wave </a:t>
            </a:r>
            <a:r>
              <a:rPr lang="en-US" altLang="ko-KR" dirty="0" smtClean="0"/>
              <a:t>functions)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+ (interaction which can cause transition)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integrate with internal degrees of freedom.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One can multipole expand the coupling: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transferred orbital angular momentum : </a:t>
            </a:r>
            <a:r>
              <a:rPr lang="el-GR" altLang="ko-KR" dirty="0" smtClean="0"/>
              <a:t>Δ</a:t>
            </a:r>
            <a:r>
              <a:rPr lang="en-US" altLang="ko-KR" dirty="0" smtClean="0"/>
              <a:t>L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spin </a:t>
            </a:r>
            <a:r>
              <a:rPr lang="en-US" altLang="ko-KR" dirty="0"/>
              <a:t>angular </a:t>
            </a:r>
            <a:r>
              <a:rPr lang="en-US" altLang="ko-KR" dirty="0" smtClean="0"/>
              <a:t>momentum      : </a:t>
            </a:r>
            <a:r>
              <a:rPr lang="el-GR" altLang="ko-KR" dirty="0" smtClean="0"/>
              <a:t>Δ</a:t>
            </a:r>
            <a:r>
              <a:rPr lang="en-US" altLang="ko-KR" dirty="0" smtClean="0"/>
              <a:t>S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total angular momentum     : </a:t>
            </a:r>
            <a:r>
              <a:rPr lang="el-GR" altLang="ko-KR" dirty="0" smtClean="0"/>
              <a:t>Δ</a:t>
            </a:r>
            <a:r>
              <a:rPr lang="en-US" altLang="ko-KR" dirty="0" smtClean="0"/>
              <a:t>J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95" y="1708854"/>
            <a:ext cx="7954485" cy="5430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792" y="1023620"/>
            <a:ext cx="5039428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1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52736"/>
            <a:ext cx="5505088" cy="3644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796136" y="1052736"/>
            <a:ext cx="3024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(reaction nature, time,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energy transfer)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Direct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Compound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02668" y="4797152"/>
            <a:ext cx="78297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Direct Reaction : glancing contact, immediate separation,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near the nuclear surface, large impact parameter,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short time scale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strongly forward peaked          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interact with only few nucleons  or nucleus as a collective whole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583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052736"/>
            <a:ext cx="84249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Simple models of inelastic excitations.</a:t>
            </a:r>
          </a:p>
          <a:p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Collective excitation model :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Treat the excitation of a nucleus as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a transition from one collective state to another collective state.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|I M&gt; -&gt; |I’ M’&gt;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Rotational model or Vibrational model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7" y="3516184"/>
            <a:ext cx="3600400" cy="28431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3234912"/>
            <a:ext cx="2905385" cy="34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5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052736"/>
            <a:ext cx="84249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Simple models of inelastic excitations.</a:t>
            </a:r>
          </a:p>
          <a:p>
            <a:endParaRPr lang="en-US" altLang="ko-KR" dirty="0"/>
          </a:p>
          <a:p>
            <a:r>
              <a:rPr lang="en-US" altLang="ko-KR" dirty="0" smtClean="0"/>
              <a:t>(2) Single particle excitation model: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Treat a nucleus as a bound state of core + valence.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Nuclear excitation = change of bound state wave function of valence particle.   </a:t>
            </a:r>
            <a:endParaRPr lang="en-US" altLang="ko-KR" dirty="0"/>
          </a:p>
          <a:p>
            <a:pPr marL="342900" indent="-342900">
              <a:buAutoNum type="arabicParenBoth"/>
            </a:pP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445051" y="2828867"/>
            <a:ext cx="3838916" cy="3002261"/>
            <a:chOff x="358474" y="2758654"/>
            <a:chExt cx="4069511" cy="3200471"/>
          </a:xfrm>
        </p:grpSpPr>
        <p:sp>
          <p:nvSpPr>
            <p:cNvPr id="9" name="Text Box 40"/>
            <p:cNvSpPr txBox="1">
              <a:spLocks noChangeArrowheads="1"/>
            </p:cNvSpPr>
            <p:nvPr/>
          </p:nvSpPr>
          <p:spPr bwMode="auto">
            <a:xfrm>
              <a:off x="3315568" y="5559015"/>
              <a:ext cx="9821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/>
              <a:r>
                <a:rPr lang="en-US" altLang="ko-KR" sz="2000" dirty="0"/>
                <a:t>t</a:t>
              </a:r>
              <a:r>
                <a:rPr lang="en-US" altLang="ko-KR" sz="2000" dirty="0" smtClean="0"/>
                <a:t>=</a:t>
              </a:r>
              <a:r>
                <a:rPr lang="en-US" altLang="ko-KR" sz="2000" dirty="0" err="1" smtClean="0"/>
                <a:t>n+c</a:t>
              </a:r>
              <a:r>
                <a:rPr lang="en-US" altLang="ko-KR" sz="2000" dirty="0" smtClean="0"/>
                <a:t>’</a:t>
              </a:r>
              <a:endParaRPr lang="en-US" altLang="ko-KR" sz="2000" dirty="0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358474" y="2758654"/>
              <a:ext cx="4069511" cy="3200471"/>
              <a:chOff x="387019" y="2758653"/>
              <a:chExt cx="4429187" cy="3493198"/>
            </a:xfrm>
          </p:grpSpPr>
          <p:sp>
            <p:nvSpPr>
              <p:cNvPr id="11" name="Oval 18"/>
              <p:cNvSpPr>
                <a:spLocks noChangeArrowheads="1"/>
              </p:cNvSpPr>
              <p:nvPr/>
            </p:nvSpPr>
            <p:spPr bwMode="auto">
              <a:xfrm rot="20730474">
                <a:off x="3161345" y="2927243"/>
                <a:ext cx="1654861" cy="2875481"/>
              </a:xfrm>
              <a:prstGeom prst="ellipse">
                <a:avLst/>
              </a:pr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87019" y="2758653"/>
                <a:ext cx="4371051" cy="3493198"/>
                <a:chOff x="387019" y="2758653"/>
                <a:chExt cx="4371051" cy="3493198"/>
              </a:xfrm>
            </p:grpSpPr>
            <p:sp>
              <p:nvSpPr>
                <p:cNvPr id="13" name="Oval 4"/>
                <p:cNvSpPr>
                  <a:spLocks noChangeArrowheads="1"/>
                </p:cNvSpPr>
                <p:nvPr/>
              </p:nvSpPr>
              <p:spPr bwMode="auto">
                <a:xfrm>
                  <a:off x="3715669" y="4717002"/>
                  <a:ext cx="981560" cy="979174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4" name="Oval 5"/>
                <p:cNvSpPr>
                  <a:spLocks noChangeArrowheads="1"/>
                </p:cNvSpPr>
                <p:nvPr/>
              </p:nvSpPr>
              <p:spPr bwMode="auto">
                <a:xfrm>
                  <a:off x="3469603" y="3064813"/>
                  <a:ext cx="369099" cy="366853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5" name="Oval 6"/>
                <p:cNvSpPr>
                  <a:spLocks noChangeArrowheads="1"/>
                </p:cNvSpPr>
                <p:nvPr/>
              </p:nvSpPr>
              <p:spPr bwMode="auto">
                <a:xfrm>
                  <a:off x="772342" y="4900428"/>
                  <a:ext cx="551620" cy="550280"/>
                </a:xfrm>
                <a:prstGeom prst="ellipse">
                  <a:avLst/>
                </a:prstGeom>
                <a:solidFill>
                  <a:srgbClr val="0099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6" name="Line 8"/>
                <p:cNvSpPr>
                  <a:spLocks noChangeShapeType="1"/>
                </p:cNvSpPr>
                <p:nvPr/>
              </p:nvSpPr>
              <p:spPr bwMode="auto">
                <a:xfrm flipH="1" flipV="1">
                  <a:off x="3653476" y="3248240"/>
                  <a:ext cx="552973" cy="195834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1077897" y="3248240"/>
                  <a:ext cx="2575580" cy="189630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387019" y="5700222"/>
                  <a:ext cx="1427723" cy="311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ko-KR" sz="1800"/>
                </a:p>
              </p:txBody>
            </p:sp>
            <p:sp>
              <p:nvSpPr>
                <p:cNvPr id="21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465435" y="5940295"/>
                  <a:ext cx="1488564" cy="311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ko-KR" sz="1800"/>
                </a:p>
              </p:txBody>
            </p:sp>
            <p:sp>
              <p:nvSpPr>
                <p:cNvPr id="24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022575" y="5206588"/>
                  <a:ext cx="735495" cy="705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ko-KR" dirty="0"/>
                    <a:t>c</a:t>
                  </a:r>
                  <a:r>
                    <a:rPr lang="en-US" altLang="ko-KR" dirty="0" smtClean="0"/>
                    <a:t>’</a:t>
                  </a:r>
                  <a:endParaRPr lang="en-US" altLang="ko-KR" dirty="0"/>
                </a:p>
              </p:txBody>
            </p:sp>
            <p:sp>
              <p:nvSpPr>
                <p:cNvPr id="26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772342" y="5302171"/>
                  <a:ext cx="534869" cy="7520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dirty="0" smtClean="0"/>
                    <a:t>p</a:t>
                  </a:r>
                  <a:endParaRPr lang="en-US" altLang="ko-KR" dirty="0"/>
                </a:p>
              </p:txBody>
            </p:sp>
            <p:sp>
              <p:nvSpPr>
                <p:cNvPr id="27" name="Line 44"/>
                <p:cNvSpPr>
                  <a:spLocks noChangeShapeType="1"/>
                </p:cNvSpPr>
                <p:nvPr/>
              </p:nvSpPr>
              <p:spPr bwMode="auto">
                <a:xfrm flipH="1" flipV="1">
                  <a:off x="1077897" y="5144547"/>
                  <a:ext cx="3128553" cy="62041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8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3469603" y="2758653"/>
                  <a:ext cx="351523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dirty="0" smtClean="0"/>
                    <a:t>n</a:t>
                  </a:r>
                  <a:endParaRPr lang="en-US" altLang="ko-KR" dirty="0"/>
                </a:p>
              </p:txBody>
            </p:sp>
            <p:sp>
              <p:nvSpPr>
                <p:cNvPr id="29" name="Line 49"/>
                <p:cNvSpPr>
                  <a:spLocks noChangeShapeType="1"/>
                </p:cNvSpPr>
                <p:nvPr/>
              </p:nvSpPr>
              <p:spPr bwMode="auto">
                <a:xfrm flipH="1">
                  <a:off x="1140089" y="4533575"/>
                  <a:ext cx="2882487" cy="61097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pic>
              <p:nvPicPr>
                <p:cNvPr id="31" name="그림 30"/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75856" y="4384557"/>
                  <a:ext cx="239238" cy="196571"/>
                </a:xfrm>
                <a:prstGeom prst="rect">
                  <a:avLst/>
                </a:prstGeom>
              </p:spPr>
            </p:pic>
            <p:pic>
              <p:nvPicPr>
                <p:cNvPr id="32" name="그림 31"/>
                <p:cNvPicPr>
                  <a:picLocks noChangeAspect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70809" y="3883548"/>
                  <a:ext cx="169143" cy="193524"/>
                </a:xfrm>
                <a:prstGeom prst="rect">
                  <a:avLst/>
                </a:prstGeom>
              </p:spPr>
            </p:pic>
            <p:pic>
              <p:nvPicPr>
                <p:cNvPr id="33" name="그림 32"/>
                <p:cNvPicPr>
                  <a:picLocks noChangeAspect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39752" y="3861048"/>
                  <a:ext cx="105143" cy="114286"/>
                </a:xfrm>
                <a:prstGeom prst="rect">
                  <a:avLst/>
                </a:prstGeom>
              </p:spPr>
            </p:pic>
            <p:pic>
              <p:nvPicPr>
                <p:cNvPr id="34" name="그림 33"/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40000" y="5301208"/>
                  <a:ext cx="271238" cy="21181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417948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602" y="869138"/>
            <a:ext cx="6624736" cy="37167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4910172"/>
            <a:ext cx="3210373" cy="8478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9857" y="4725506"/>
            <a:ext cx="40568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Rigid Rotor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/>
              <a:t>deformation of a nucleus.</a:t>
            </a:r>
          </a:p>
          <a:p>
            <a:endParaRPr lang="en-US" altLang="ko-KR" dirty="0"/>
          </a:p>
          <a:p>
            <a:r>
              <a:rPr lang="en-US" altLang="ko-KR" dirty="0" smtClean="0"/>
              <a:t>Hamiltonian depends on the </a:t>
            </a:r>
          </a:p>
          <a:p>
            <a:r>
              <a:rPr lang="en-US" altLang="ko-KR" dirty="0" smtClean="0"/>
              <a:t>Collective angle coordinates.(Euler angle)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304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55" y="869139"/>
            <a:ext cx="4254247" cy="34239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4289936"/>
            <a:ext cx="7668695" cy="7049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979" y="5085184"/>
            <a:ext cx="7830643" cy="10669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60032" y="1052736"/>
            <a:ext cx="347973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many cases, </a:t>
            </a:r>
          </a:p>
          <a:p>
            <a:r>
              <a:rPr lang="en-US" altLang="ko-KR" dirty="0" smtClean="0"/>
              <a:t>Axially symmetric deformed nuclei</a:t>
            </a:r>
          </a:p>
          <a:p>
            <a:r>
              <a:rPr lang="en-US" altLang="ko-KR" dirty="0" smtClean="0"/>
              <a:t>are  considered.</a:t>
            </a:r>
          </a:p>
          <a:p>
            <a:endParaRPr lang="en-US" altLang="ko-KR" dirty="0"/>
          </a:p>
          <a:p>
            <a:r>
              <a:rPr lang="en-US" altLang="ko-KR" dirty="0" smtClean="0"/>
              <a:t>Consider Rotation perpendicular to</a:t>
            </a:r>
          </a:p>
          <a:p>
            <a:r>
              <a:rPr lang="en-US" altLang="ko-KR" dirty="0" smtClean="0"/>
              <a:t>Symmetry axis. </a:t>
            </a:r>
          </a:p>
          <a:p>
            <a:endParaRPr lang="en-US" altLang="ko-KR" dirty="0"/>
          </a:p>
          <a:p>
            <a:r>
              <a:rPr lang="en-US" altLang="ko-KR" dirty="0" smtClean="0"/>
              <a:t>Angular momentum operator R </a:t>
            </a:r>
          </a:p>
          <a:p>
            <a:r>
              <a:rPr lang="en-US" altLang="ko-KR" dirty="0" smtClean="0"/>
              <a:t>For collective Rotation </a:t>
            </a:r>
          </a:p>
          <a:p>
            <a:r>
              <a:rPr lang="en-US" altLang="ko-KR" dirty="0" smtClean="0"/>
              <a:t>Acts on collective coordinates</a:t>
            </a:r>
          </a:p>
          <a:p>
            <a:r>
              <a:rPr lang="en-US" altLang="ko-KR" dirty="0" err="1" smtClean="0"/>
              <a:t>i.e</a:t>
            </a:r>
            <a:r>
              <a:rPr lang="en-US" altLang="ko-KR" dirty="0" smtClean="0"/>
              <a:t> Euler angle.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819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440" y="2350315"/>
            <a:ext cx="5849166" cy="8097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8786" y="1916832"/>
            <a:ext cx="6044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Wave function of rigid rotor    (analogy of spherical harmonics)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57440" y="3393473"/>
            <a:ext cx="6729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Omega = Euler angle between body-fixed z’-axis and laboratory z-axis.</a:t>
            </a:r>
          </a:p>
          <a:p>
            <a:endParaRPr lang="en-US" altLang="ko-KR" dirty="0"/>
          </a:p>
          <a:p>
            <a:r>
              <a:rPr lang="en-US" altLang="ko-KR" dirty="0" smtClean="0"/>
              <a:t>(two-fold degeneracy of clock-wise, counter-clock-wise rotation)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1385177"/>
            <a:ext cx="7240010" cy="40010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55576" y="982576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Rotational state is specified by I, M, 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6499" y="4653136"/>
            <a:ext cx="63483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Even-Even nuclei : intrinsic spin=0 </a:t>
            </a:r>
            <a:r>
              <a:rPr lang="en-US" altLang="ko-KR" dirty="0" smtClean="0">
                <a:sym typeface="Wingdings" panose="05000000000000000000" pitchFamily="2" charset="2"/>
              </a:rPr>
              <a:t> K=0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       only even number of I are possible, I = 0,2,4…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Odd nuclei : K is integer or half-integer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        Rotational Band   I = K, K+1, K+2 … are possible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824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971633"/>
            <a:ext cx="56877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We have wave function of rigid rotor.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Excitation corresponds to changes of |IMK &gt; </a:t>
            </a:r>
            <a:r>
              <a:rPr lang="en-US" altLang="ko-KR" dirty="0" smtClean="0">
                <a:sym typeface="Wingdings" panose="05000000000000000000" pitchFamily="2" charset="2"/>
              </a:rPr>
              <a:t> |I’ M’ K’&gt;</a:t>
            </a:r>
            <a:r>
              <a:rPr lang="en-US" altLang="ko-KR" dirty="0" smtClean="0"/>
              <a:t> 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What makes the inelastic transition?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Change of distance between projectile-target surface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683568" y="2924944"/>
            <a:ext cx="4026017" cy="1728192"/>
            <a:chOff x="5010479" y="5085184"/>
            <a:chExt cx="4026017" cy="1728192"/>
          </a:xfrm>
        </p:grpSpPr>
        <p:sp>
          <p:nvSpPr>
            <p:cNvPr id="15" name="Овал 14"/>
            <p:cNvSpPr/>
            <p:nvPr/>
          </p:nvSpPr>
          <p:spPr>
            <a:xfrm>
              <a:off x="5010479" y="5378775"/>
              <a:ext cx="600860" cy="57157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E1"/>
                </a:solidFill>
              </a:endParaRPr>
            </a:p>
          </p:txBody>
        </p:sp>
        <p:sp>
          <p:nvSpPr>
            <p:cNvPr id="16" name="Овал 15"/>
            <p:cNvSpPr/>
            <p:nvPr/>
          </p:nvSpPr>
          <p:spPr>
            <a:xfrm rot="1983552">
              <a:off x="7832248" y="5450283"/>
              <a:ext cx="928694" cy="1285884"/>
            </a:xfrm>
            <a:prstGeom prst="ellipse">
              <a:avLst/>
            </a:prstGeom>
            <a:solidFill>
              <a:srgbClr val="00B0F0"/>
            </a:solidFill>
          </p:spPr>
          <p:style>
            <a:lnRef idx="0">
              <a:schemeClr val="accent1"/>
            </a:lnRef>
            <a:fillRef idx="1003">
              <a:schemeClr val="dk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E1"/>
                </a:solidFill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5310909" y="5664561"/>
              <a:ext cx="2985686" cy="4286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H="1">
              <a:off x="7740352" y="5085184"/>
              <a:ext cx="1296144" cy="1728192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H="1" flipV="1">
              <a:off x="7668344" y="5664561"/>
              <a:ext cx="1296144" cy="860784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222" y="2531141"/>
            <a:ext cx="2562583" cy="6096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350" y="3246039"/>
            <a:ext cx="2429214" cy="5430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0350" y="3951557"/>
            <a:ext cx="1962424" cy="109552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532222" y="5238195"/>
            <a:ext cx="3262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axial symmetric nuclei,</a:t>
            </a:r>
          </a:p>
          <a:p>
            <a:r>
              <a:rPr lang="en-US" altLang="ko-KR" dirty="0" smtClean="0"/>
              <a:t>Deformation length = R0*a_{q0} </a:t>
            </a:r>
            <a:endParaRPr lang="ko-KR" altLang="en-US" dirty="0"/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03" y="5294729"/>
            <a:ext cx="447675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439579" y="4718676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Deformed potential 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0964" y="5907648"/>
            <a:ext cx="1190791" cy="400106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2081" y="6330876"/>
            <a:ext cx="1600423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7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09246" y="1052736"/>
            <a:ext cx="4026017" cy="1728192"/>
            <a:chOff x="5010479" y="5085184"/>
            <a:chExt cx="4026017" cy="1728192"/>
          </a:xfrm>
        </p:grpSpPr>
        <p:sp>
          <p:nvSpPr>
            <p:cNvPr id="15" name="Овал 14"/>
            <p:cNvSpPr/>
            <p:nvPr/>
          </p:nvSpPr>
          <p:spPr>
            <a:xfrm>
              <a:off x="5010479" y="5378775"/>
              <a:ext cx="600860" cy="57157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E1"/>
                </a:solidFill>
              </a:endParaRPr>
            </a:p>
          </p:txBody>
        </p:sp>
        <p:sp>
          <p:nvSpPr>
            <p:cNvPr id="16" name="Овал 15"/>
            <p:cNvSpPr/>
            <p:nvPr/>
          </p:nvSpPr>
          <p:spPr>
            <a:xfrm rot="1983552">
              <a:off x="7832248" y="5450283"/>
              <a:ext cx="928694" cy="1285884"/>
            </a:xfrm>
            <a:prstGeom prst="ellipse">
              <a:avLst/>
            </a:prstGeom>
            <a:solidFill>
              <a:srgbClr val="00B0F0"/>
            </a:solidFill>
          </p:spPr>
          <p:style>
            <a:lnRef idx="0">
              <a:schemeClr val="accent1"/>
            </a:lnRef>
            <a:fillRef idx="1003">
              <a:schemeClr val="dk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E1"/>
                </a:solidFill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5310909" y="5664561"/>
              <a:ext cx="2985686" cy="4286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H="1">
              <a:off x="7740352" y="5085184"/>
              <a:ext cx="1296144" cy="1728192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H="1" flipV="1">
              <a:off x="7668344" y="5664561"/>
              <a:ext cx="1296144" cy="860784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677" y="858042"/>
            <a:ext cx="3524742" cy="55252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677" y="2059289"/>
            <a:ext cx="3978998" cy="5034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88024" y="1632113"/>
            <a:ext cx="4272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Multipole expansion of coupling interaction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0960" y="2954056"/>
            <a:ext cx="859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Coupling potential between channels ( comes from deformation of Coulomb and Nuclear)</a:t>
            </a:r>
            <a:endParaRPr lang="ko-KR" altLang="en-US" dirty="0"/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74" y="2291209"/>
            <a:ext cx="2299458" cy="499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106" y="3496516"/>
            <a:ext cx="6744641" cy="106694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8389" y="4513011"/>
            <a:ext cx="3305636" cy="5048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638" y="5065538"/>
            <a:ext cx="7287642" cy="1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5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68" y="1362469"/>
            <a:ext cx="7287642" cy="10288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82" y="2675323"/>
            <a:ext cx="8352928" cy="5787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430" y="3692596"/>
            <a:ext cx="7754432" cy="7716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082" y="4464229"/>
            <a:ext cx="6106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Reduced Coulomb transition probability</a:t>
            </a:r>
          </a:p>
          <a:p>
            <a:r>
              <a:rPr lang="en-US" altLang="ko-KR" dirty="0" smtClean="0"/>
              <a:t>May be obtained from electron scattering experiment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020" y="5235862"/>
            <a:ext cx="3658111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51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272" y="1196752"/>
            <a:ext cx="6782747" cy="10288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44" y="2348880"/>
            <a:ext cx="7887801" cy="72400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960" y="3339333"/>
            <a:ext cx="8240275" cy="210531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2645" y="5444652"/>
            <a:ext cx="6296904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0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Vibration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036363"/>
            <a:ext cx="2562583" cy="60968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72" y="1751261"/>
            <a:ext cx="2429214" cy="5430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4349" y="1474998"/>
            <a:ext cx="3343742" cy="819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3888" y="1036363"/>
            <a:ext cx="405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Vibration in Q.M. </a:t>
            </a:r>
            <a:r>
              <a:rPr lang="en-US" altLang="ko-KR" dirty="0" smtClean="0">
                <a:sym typeface="Wingdings" panose="05000000000000000000" pitchFamily="2" charset="2"/>
              </a:rPr>
              <a:t> Oscillator or phonon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2636912"/>
            <a:ext cx="6219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one treat, parameter as operators with commutation relation.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568" y="3071762"/>
            <a:ext cx="2991267" cy="714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5576" y="4005064"/>
            <a:ext cx="405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Redefine, creation, annihilation operator 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146" y="4374396"/>
            <a:ext cx="2896004" cy="110505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5232" y="4595531"/>
            <a:ext cx="3791479" cy="70494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584" y="5661248"/>
            <a:ext cx="2372056" cy="74305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275856" y="5805264"/>
            <a:ext cx="2362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Hamiltonian of phonon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694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96136" y="1052736"/>
            <a:ext cx="302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Direct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Compound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55576" y="5013176"/>
            <a:ext cx="50751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Compound Reaction : slow, massive energy sharing,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involve all projectile + target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fusion, decay. Isotropic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thermal equilibrium,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independence hypothesis.  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5301208"/>
            <a:ext cx="1914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52736"/>
            <a:ext cx="5505088" cy="3644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8666" y="1052736"/>
            <a:ext cx="3849518" cy="457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6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Vibration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240974"/>
            <a:ext cx="2229161" cy="5715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67" y="869138"/>
            <a:ext cx="4887007" cy="25911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72" y="1893052"/>
            <a:ext cx="3744416" cy="5433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92080" y="2708920"/>
            <a:ext cx="3220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two phonons of the same kind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Only Even I is possible.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552" y="3530829"/>
            <a:ext cx="2160240" cy="188392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9552" y="5733256"/>
            <a:ext cx="2523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Degeneracy is broken by </a:t>
            </a:r>
          </a:p>
          <a:p>
            <a:r>
              <a:rPr lang="en-US" altLang="ko-KR" dirty="0" err="1" smtClean="0"/>
              <a:t>anharmonic</a:t>
            </a:r>
            <a:r>
              <a:rPr lang="en-US" altLang="ko-KR" dirty="0" smtClean="0"/>
              <a:t> interactions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7298" y="4321496"/>
            <a:ext cx="5457190" cy="4855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63888" y="3627786"/>
            <a:ext cx="447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Coupling potential are similar to Rotor model.</a:t>
            </a:r>
          </a:p>
          <a:p>
            <a:r>
              <a:rPr lang="en-US" altLang="ko-KR" dirty="0" smtClean="0"/>
              <a:t>Except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984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 calculation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16016" y="2204864"/>
            <a:ext cx="43204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the coupling between channels is weak</a:t>
            </a:r>
          </a:p>
          <a:p>
            <a:r>
              <a:rPr lang="en-US" altLang="ko-KR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DWBA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If several channels are strongly coupled 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Coupled channel</a:t>
            </a:r>
            <a:r>
              <a:rPr lang="en-US" altLang="ko-KR" dirty="0" smtClean="0"/>
              <a:t> calculation</a:t>
            </a:r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07" y="1052736"/>
            <a:ext cx="3960440" cy="523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4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44" y="790047"/>
            <a:ext cx="5161684" cy="436714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465358" y="2564904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Inelastic scattering case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80112" y="3645024"/>
            <a:ext cx="2702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Spin/parity of excited state</a:t>
            </a:r>
          </a:p>
          <a:p>
            <a:r>
              <a:rPr lang="en-US" altLang="ko-KR" dirty="0" smtClean="0"/>
              <a:t>Excitation energy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03648" y="5406315"/>
            <a:ext cx="54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ReactionGUI</a:t>
            </a:r>
            <a:r>
              <a:rPr lang="en-US" altLang="ko-KR" dirty="0" smtClean="0"/>
              <a:t> use DWBA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Coupled Channel calculation can be done with FRESCO</a:t>
            </a:r>
          </a:p>
        </p:txBody>
      </p:sp>
    </p:spTree>
    <p:extLst>
      <p:ext uri="{BB962C8B-B14F-4D97-AF65-F5344CB8AC3E}">
        <p14:creationId xmlns:p14="http://schemas.microsoft.com/office/powerpoint/2010/main" val="83912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36780"/>
            <a:ext cx="5872507" cy="49685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60232" y="4149080"/>
            <a:ext cx="1941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Deformation length</a:t>
            </a:r>
          </a:p>
          <a:p>
            <a:r>
              <a:rPr lang="en-US" altLang="ko-KR" dirty="0" smtClean="0"/>
              <a:t>Is calculated </a:t>
            </a:r>
          </a:p>
          <a:p>
            <a:r>
              <a:rPr lang="en-US" altLang="ko-KR" dirty="0" smtClean="0"/>
              <a:t>With r0=1.2</a:t>
            </a: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5159847"/>
            <a:ext cx="11430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16216" y="1052736"/>
            <a:ext cx="24254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the moment,</a:t>
            </a:r>
          </a:p>
          <a:p>
            <a:r>
              <a:rPr lang="en-US" altLang="ko-KR" dirty="0" smtClean="0"/>
              <a:t>Only </a:t>
            </a:r>
            <a:r>
              <a:rPr lang="en-US" altLang="ko-KR" dirty="0" smtClean="0">
                <a:solidFill>
                  <a:srgbClr val="FF0000"/>
                </a:solidFill>
              </a:rPr>
              <a:t>Rotor Model</a:t>
            </a:r>
          </a:p>
          <a:p>
            <a:r>
              <a:rPr lang="en-US" altLang="ko-KR" dirty="0" smtClean="0"/>
              <a:t>Is available.</a:t>
            </a:r>
          </a:p>
          <a:p>
            <a:r>
              <a:rPr lang="en-US" altLang="ko-KR" dirty="0" smtClean="0"/>
              <a:t>(for collective excitation</a:t>
            </a:r>
          </a:p>
          <a:p>
            <a:r>
              <a:rPr lang="en-US" altLang="ko-KR" dirty="0" smtClean="0"/>
              <a:t>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140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869138"/>
            <a:ext cx="5241403" cy="563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1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 (cluster model)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572190" y="936780"/>
            <a:ext cx="3060432" cy="2275490"/>
            <a:chOff x="2087632" y="4033830"/>
            <a:chExt cx="3060432" cy="2275490"/>
          </a:xfrm>
        </p:grpSpPr>
        <p:sp>
          <p:nvSpPr>
            <p:cNvPr id="33" name="타원 32"/>
            <p:cNvSpPr/>
            <p:nvPr/>
          </p:nvSpPr>
          <p:spPr>
            <a:xfrm>
              <a:off x="4283968" y="5445224"/>
              <a:ext cx="864096" cy="864096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T</a:t>
              </a:r>
              <a:endParaRPr lang="ko-KR" altLang="en-US" dirty="0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2411760" y="4033830"/>
              <a:ext cx="648072" cy="1584176"/>
              <a:chOff x="2411760" y="4033830"/>
              <a:chExt cx="648072" cy="1584176"/>
            </a:xfrm>
          </p:grpSpPr>
          <p:sp>
            <p:nvSpPr>
              <p:cNvPr id="46" name="타원 45"/>
              <p:cNvSpPr/>
              <p:nvPr/>
            </p:nvSpPr>
            <p:spPr>
              <a:xfrm rot="1802716">
                <a:off x="2501770" y="4033830"/>
                <a:ext cx="540060" cy="15841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2411760" y="5013176"/>
                <a:ext cx="360040" cy="36004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2915816" y="4365104"/>
                <a:ext cx="144016" cy="144016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35" name="직선 연결선 34"/>
            <p:cNvCxnSpPr/>
            <p:nvPr/>
          </p:nvCxnSpPr>
          <p:spPr>
            <a:xfrm>
              <a:off x="2591780" y="5193196"/>
              <a:ext cx="2124236" cy="6840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>
              <a:stCxn id="48" idx="1"/>
            </p:cNvCxnSpPr>
            <p:nvPr/>
          </p:nvCxnSpPr>
          <p:spPr>
            <a:xfrm>
              <a:off x="2936907" y="4386195"/>
              <a:ext cx="1779109" cy="14910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V="1">
              <a:off x="2540863" y="4473334"/>
              <a:ext cx="446961" cy="7051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 flipH="1" flipV="1">
              <a:off x="2764343" y="4825918"/>
              <a:ext cx="1951673" cy="105135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087632" y="4941168"/>
              <a:ext cx="272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627784" y="4077072"/>
              <a:ext cx="285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v</a:t>
              </a:r>
              <a:endParaRPr lang="ko-KR" alt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510190" y="4509120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419872" y="500388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pic>
          <p:nvPicPr>
            <p:cNvPr id="43" name="그림 42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12" y="4791835"/>
              <a:ext cx="204190" cy="150857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9769" y="5583923"/>
              <a:ext cx="196571" cy="150857"/>
            </a:xfrm>
            <a:prstGeom prst="rect">
              <a:avLst/>
            </a:prstGeom>
          </p:spPr>
        </p:pic>
      </p:grpSp>
      <p:pic>
        <p:nvPicPr>
          <p:cNvPr id="50" name="그림 4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90" y="4707865"/>
            <a:ext cx="3128380" cy="251429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90" y="3777024"/>
            <a:ext cx="3998476" cy="562286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904262"/>
            <a:ext cx="3001904" cy="307809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000" y="4653136"/>
            <a:ext cx="2063238" cy="1155048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4826062" y="1104479"/>
            <a:ext cx="343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Excitation = </a:t>
            </a:r>
            <a:r>
              <a:rPr lang="en-US" altLang="ko-KR" dirty="0" err="1" smtClean="0"/>
              <a:t>s.p</a:t>
            </a:r>
            <a:r>
              <a:rPr lang="en-US" altLang="ko-KR" dirty="0" smtClean="0"/>
              <a:t>.(cluster) excitation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406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 (cluster model)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6" name="그림 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81" y="1844824"/>
            <a:ext cx="4187428" cy="31847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36688" y="936780"/>
            <a:ext cx="70476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One can introduce auxiliary optical potential for entrance/exit channel.</a:t>
            </a:r>
          </a:p>
          <a:p>
            <a:r>
              <a:rPr lang="en-US" altLang="ko-KR" dirty="0"/>
              <a:t>Then </a:t>
            </a:r>
            <a:r>
              <a:rPr lang="en-US" altLang="ko-KR" dirty="0" smtClean="0"/>
              <a:t>transition </a:t>
            </a:r>
            <a:r>
              <a:rPr lang="en-US" altLang="ko-KR" dirty="0"/>
              <a:t>potential becomes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42020" y="4149080"/>
            <a:ext cx="20070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cluster model,</a:t>
            </a:r>
          </a:p>
          <a:p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valence particle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core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Interactions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Bound w.f.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788024" y="3501008"/>
            <a:ext cx="421583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Instead of using bound w.f.  as input,</a:t>
            </a:r>
          </a:p>
          <a:p>
            <a:r>
              <a:rPr lang="en-US" altLang="ko-KR" dirty="0" smtClean="0"/>
              <a:t>Typically, one provide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Binding potential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N,L,J of bound state </a:t>
            </a:r>
          </a:p>
          <a:p>
            <a:pPr marL="342900" indent="-342900">
              <a:buFontTx/>
              <a:buAutoNum type="arabicParenBoth"/>
            </a:pPr>
            <a:r>
              <a:rPr lang="en-US" altLang="ko-KR" dirty="0"/>
              <a:t>Binding energy or separation energy</a:t>
            </a:r>
          </a:p>
          <a:p>
            <a:r>
              <a:rPr lang="en-US" altLang="ko-KR" dirty="0" smtClean="0"/>
              <a:t>      and adjust depth of binding potential </a:t>
            </a:r>
          </a:p>
          <a:p>
            <a:r>
              <a:rPr lang="en-US" altLang="ko-KR" dirty="0" smtClean="0"/>
              <a:t>       (well depth prescription) </a:t>
            </a:r>
          </a:p>
          <a:p>
            <a:endParaRPr lang="en-US" altLang="ko-KR" dirty="0"/>
          </a:p>
          <a:p>
            <a:r>
              <a:rPr lang="en-US" altLang="ko-KR" dirty="0" smtClean="0"/>
              <a:t>Thus, instead of many-body wave function,</a:t>
            </a:r>
          </a:p>
          <a:p>
            <a:r>
              <a:rPr lang="en-US" altLang="ko-KR" dirty="0" smtClean="0"/>
              <a:t>Use a single particle wave function. </a:t>
            </a:r>
            <a:endParaRPr lang="ko-KR" altLang="en-US" dirty="0"/>
          </a:p>
        </p:txBody>
      </p:sp>
      <p:pic>
        <p:nvPicPr>
          <p:cNvPr id="54" name="그림 5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20" y="2368567"/>
            <a:ext cx="3998476" cy="562286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81" y="3090216"/>
            <a:ext cx="3128380" cy="251429"/>
          </a:xfrm>
          <a:prstGeom prst="rect">
            <a:avLst/>
          </a:prstGeom>
        </p:spPr>
      </p:pic>
      <p:grpSp>
        <p:nvGrpSpPr>
          <p:cNvPr id="56" name="그룹 55"/>
          <p:cNvGrpSpPr/>
          <p:nvPr/>
        </p:nvGrpSpPr>
        <p:grpSpPr>
          <a:xfrm>
            <a:off x="5889466" y="1620420"/>
            <a:ext cx="2012950" cy="1469796"/>
            <a:chOff x="2087632" y="4033830"/>
            <a:chExt cx="3060432" cy="2275490"/>
          </a:xfrm>
        </p:grpSpPr>
        <p:sp>
          <p:nvSpPr>
            <p:cNvPr id="57" name="타원 56"/>
            <p:cNvSpPr/>
            <p:nvPr/>
          </p:nvSpPr>
          <p:spPr>
            <a:xfrm>
              <a:off x="4283968" y="5445224"/>
              <a:ext cx="864096" cy="864096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T</a:t>
              </a:r>
              <a:endParaRPr lang="ko-KR" altLang="en-US" dirty="0"/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2411760" y="4033830"/>
              <a:ext cx="648072" cy="1584176"/>
              <a:chOff x="2411760" y="4033830"/>
              <a:chExt cx="648072" cy="1584176"/>
            </a:xfrm>
          </p:grpSpPr>
          <p:sp>
            <p:nvSpPr>
              <p:cNvPr id="69" name="타원 68"/>
              <p:cNvSpPr/>
              <p:nvPr/>
            </p:nvSpPr>
            <p:spPr>
              <a:xfrm rot="1802716">
                <a:off x="2501770" y="4033830"/>
                <a:ext cx="540060" cy="15841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/>
              <p:cNvSpPr/>
              <p:nvPr/>
            </p:nvSpPr>
            <p:spPr>
              <a:xfrm>
                <a:off x="2411760" y="5013176"/>
                <a:ext cx="360040" cy="36004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타원 70"/>
              <p:cNvSpPr/>
              <p:nvPr/>
            </p:nvSpPr>
            <p:spPr>
              <a:xfrm>
                <a:off x="2915816" y="4365104"/>
                <a:ext cx="144016" cy="144016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59" name="직선 연결선 58"/>
            <p:cNvCxnSpPr/>
            <p:nvPr/>
          </p:nvCxnSpPr>
          <p:spPr>
            <a:xfrm>
              <a:off x="2591780" y="5193196"/>
              <a:ext cx="2124236" cy="6840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>
              <a:stCxn id="71" idx="1"/>
            </p:cNvCxnSpPr>
            <p:nvPr/>
          </p:nvCxnSpPr>
          <p:spPr>
            <a:xfrm>
              <a:off x="2936907" y="4386195"/>
              <a:ext cx="1779109" cy="14910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 flipV="1">
              <a:off x="2540863" y="4473334"/>
              <a:ext cx="446961" cy="7051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/>
            <p:nvPr/>
          </p:nvCxnSpPr>
          <p:spPr>
            <a:xfrm flipH="1" flipV="1">
              <a:off x="2764343" y="4825918"/>
              <a:ext cx="1951673" cy="105135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2087632" y="4941168"/>
              <a:ext cx="272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627784" y="4077072"/>
              <a:ext cx="285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v</a:t>
              </a:r>
              <a:endParaRPr lang="ko-KR" alt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510190" y="4509120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419872" y="500388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pic>
          <p:nvPicPr>
            <p:cNvPr id="67" name="그림 6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12" y="4791835"/>
              <a:ext cx="204190" cy="150857"/>
            </a:xfrm>
            <a:prstGeom prst="rect">
              <a:avLst/>
            </a:prstGeom>
          </p:spPr>
        </p:pic>
        <p:pic>
          <p:nvPicPr>
            <p:cNvPr id="68" name="그림 6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9769" y="5583923"/>
              <a:ext cx="196571" cy="150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425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Overlap function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936780"/>
            <a:ext cx="7992590" cy="1095528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/>
          <a:srcRect l="19692"/>
          <a:stretch/>
        </p:blipFill>
        <p:spPr>
          <a:xfrm>
            <a:off x="4290518" y="4682198"/>
            <a:ext cx="4710396" cy="74465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970" y="2209842"/>
            <a:ext cx="3629532" cy="270547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1298" y="2346188"/>
            <a:ext cx="3628836" cy="12827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004048" y="3876581"/>
            <a:ext cx="2492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Spectroscopic amplitude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Spectroscopic factors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99868" y="594928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018042" y="5426848"/>
            <a:ext cx="3802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To be exact, Anti-symmetry </a:t>
            </a:r>
          </a:p>
          <a:p>
            <a:r>
              <a:rPr lang="en-US" altLang="ko-KR" dirty="0" smtClean="0"/>
              <a:t>of wave function have to be considered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766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Overlap function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936780"/>
            <a:ext cx="8019787" cy="51243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687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How many node for cluster?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970782"/>
            <a:ext cx="6408712" cy="490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96136" y="1052736"/>
            <a:ext cx="30243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(according to position of reaction)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Distant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Peripheral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Grazing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052736"/>
            <a:ext cx="4503560" cy="30293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96136" y="4327936"/>
            <a:ext cx="3024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(energy release)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Exothermic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Endothermic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Elastic</a:t>
            </a: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941168"/>
            <a:ext cx="3467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555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How many node for cluster?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63" y="936780"/>
            <a:ext cx="6522165" cy="4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66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Asymptotic Normalization Coefficient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276872"/>
            <a:ext cx="6083755" cy="8750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1560" y="1196752"/>
            <a:ext cx="6191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From the Separation energy and Coulomb interaction,</a:t>
            </a:r>
          </a:p>
          <a:p>
            <a:r>
              <a:rPr lang="en-US" altLang="ko-KR" dirty="0" smtClean="0"/>
              <a:t>At long distance separation, we can expect the overlap function </a:t>
            </a:r>
          </a:p>
          <a:p>
            <a:r>
              <a:rPr lang="en-US" altLang="ko-KR" dirty="0" smtClean="0"/>
              <a:t>Would be proportional to Whittaker function.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7584" y="3429000"/>
            <a:ext cx="74888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Coefficient is called </a:t>
            </a:r>
            <a:r>
              <a:rPr lang="en-US" altLang="ko-KR" dirty="0" smtClean="0">
                <a:solidFill>
                  <a:srgbClr val="FF0000"/>
                </a:solidFill>
              </a:rPr>
              <a:t>ANC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It may be calculated from many-body theory.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If we approximate overlap function as normalized </a:t>
            </a:r>
            <a:r>
              <a:rPr lang="en-US" altLang="ko-KR" dirty="0" err="1" smtClean="0"/>
              <a:t>s.p</a:t>
            </a:r>
            <a:r>
              <a:rPr lang="en-US" altLang="ko-KR" dirty="0" smtClean="0"/>
              <a:t>. w.f.,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ANC ~ (spectroscopic amplitude)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*(normalized </a:t>
            </a:r>
            <a:r>
              <a:rPr lang="en-US" altLang="ko-KR" dirty="0" err="1" smtClean="0"/>
              <a:t>s.p</a:t>
            </a:r>
            <a:r>
              <a:rPr lang="en-US" altLang="ko-KR" dirty="0" smtClean="0"/>
              <a:t>. w.f. at large R )/(Whittaker function at large R)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~ (</a:t>
            </a:r>
            <a:r>
              <a:rPr lang="en-US" altLang="ko-KR" dirty="0"/>
              <a:t>spectroscopic amplitude</a:t>
            </a:r>
            <a:r>
              <a:rPr lang="en-US" altLang="ko-KR" dirty="0" smtClean="0"/>
              <a:t>) *( </a:t>
            </a:r>
            <a:r>
              <a:rPr lang="en-US" altLang="ko-KR" dirty="0" err="1" smtClean="0"/>
              <a:t>s.p</a:t>
            </a:r>
            <a:r>
              <a:rPr lang="en-US" altLang="ko-KR" dirty="0" smtClean="0"/>
              <a:t>. ANC)</a:t>
            </a:r>
          </a:p>
        </p:txBody>
      </p:sp>
    </p:spTree>
    <p:extLst>
      <p:ext uri="{BB962C8B-B14F-4D97-AF65-F5344CB8AC3E}">
        <p14:creationId xmlns:p14="http://schemas.microsoft.com/office/powerpoint/2010/main" val="314065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39552" y="1196752"/>
            <a:ext cx="4143592" cy="3030202"/>
            <a:chOff x="35497" y="2758654"/>
            <a:chExt cx="4392488" cy="3230257"/>
          </a:xfrm>
        </p:grpSpPr>
        <p:sp>
          <p:nvSpPr>
            <p:cNvPr id="9" name="Text Box 40"/>
            <p:cNvSpPr txBox="1">
              <a:spLocks noChangeArrowheads="1"/>
            </p:cNvSpPr>
            <p:nvPr/>
          </p:nvSpPr>
          <p:spPr bwMode="auto">
            <a:xfrm>
              <a:off x="3315568" y="5559015"/>
              <a:ext cx="9821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/>
              <a:r>
                <a:rPr lang="en-US" altLang="ko-KR" sz="2000" dirty="0"/>
                <a:t>t</a:t>
              </a:r>
              <a:r>
                <a:rPr lang="en-US" altLang="ko-KR" sz="2000" dirty="0" smtClean="0"/>
                <a:t>=</a:t>
              </a:r>
              <a:r>
                <a:rPr lang="en-US" altLang="ko-KR" sz="2000" dirty="0" err="1" smtClean="0"/>
                <a:t>n+c</a:t>
              </a:r>
              <a:r>
                <a:rPr lang="en-US" altLang="ko-KR" sz="2000" dirty="0" smtClean="0"/>
                <a:t>’</a:t>
              </a:r>
              <a:endParaRPr lang="en-US" altLang="ko-KR" sz="2000" dirty="0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35497" y="2758654"/>
              <a:ext cx="4392488" cy="3230257"/>
              <a:chOff x="35496" y="2758653"/>
              <a:chExt cx="4780710" cy="3525708"/>
            </a:xfrm>
          </p:grpSpPr>
          <p:sp>
            <p:nvSpPr>
              <p:cNvPr id="11" name="Oval 18"/>
              <p:cNvSpPr>
                <a:spLocks noChangeArrowheads="1"/>
              </p:cNvSpPr>
              <p:nvPr/>
            </p:nvSpPr>
            <p:spPr bwMode="auto">
              <a:xfrm rot="20730474">
                <a:off x="3161345" y="2927243"/>
                <a:ext cx="1654861" cy="2875481"/>
              </a:xfrm>
              <a:prstGeom prst="ellipse">
                <a:avLst/>
              </a:pr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5496" y="2758653"/>
                <a:ext cx="4722574" cy="3525708"/>
                <a:chOff x="35496" y="2758653"/>
                <a:chExt cx="4722574" cy="3525708"/>
              </a:xfrm>
            </p:grpSpPr>
            <p:sp>
              <p:nvSpPr>
                <p:cNvPr id="13" name="Oval 4"/>
                <p:cNvSpPr>
                  <a:spLocks noChangeArrowheads="1"/>
                </p:cNvSpPr>
                <p:nvPr/>
              </p:nvSpPr>
              <p:spPr bwMode="auto">
                <a:xfrm>
                  <a:off x="3715669" y="4717002"/>
                  <a:ext cx="981560" cy="979174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4" name="Oval 5"/>
                <p:cNvSpPr>
                  <a:spLocks noChangeArrowheads="1"/>
                </p:cNvSpPr>
                <p:nvPr/>
              </p:nvSpPr>
              <p:spPr bwMode="auto">
                <a:xfrm>
                  <a:off x="3469603" y="3064813"/>
                  <a:ext cx="369099" cy="366853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5" name="Oval 6"/>
                <p:cNvSpPr>
                  <a:spLocks noChangeArrowheads="1"/>
                </p:cNvSpPr>
                <p:nvPr/>
              </p:nvSpPr>
              <p:spPr bwMode="auto">
                <a:xfrm>
                  <a:off x="772342" y="4900428"/>
                  <a:ext cx="551620" cy="550280"/>
                </a:xfrm>
                <a:prstGeom prst="ellipse">
                  <a:avLst/>
                </a:prstGeom>
                <a:solidFill>
                  <a:srgbClr val="0099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6" name="Line 8"/>
                <p:cNvSpPr>
                  <a:spLocks noChangeShapeType="1"/>
                </p:cNvSpPr>
                <p:nvPr/>
              </p:nvSpPr>
              <p:spPr bwMode="auto">
                <a:xfrm flipH="1" flipV="1">
                  <a:off x="3653476" y="3248240"/>
                  <a:ext cx="552973" cy="195834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1077897" y="3248240"/>
                  <a:ext cx="2575580" cy="189630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387019" y="5700222"/>
                  <a:ext cx="1427723" cy="311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ko-KR" sz="1800"/>
                </a:p>
              </p:txBody>
            </p:sp>
            <p:sp>
              <p:nvSpPr>
                <p:cNvPr id="21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465435" y="5940295"/>
                  <a:ext cx="1488564" cy="311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ko-KR" sz="1800"/>
                </a:p>
              </p:txBody>
            </p:sp>
            <p:sp>
              <p:nvSpPr>
                <p:cNvPr id="22" name="Oval 34"/>
                <p:cNvSpPr>
                  <a:spLocks noChangeArrowheads="1"/>
                </p:cNvSpPr>
                <p:nvPr/>
              </p:nvSpPr>
              <p:spPr bwMode="auto">
                <a:xfrm rot="19428300">
                  <a:off x="35496" y="3799869"/>
                  <a:ext cx="4354827" cy="979174"/>
                </a:xfrm>
                <a:prstGeom prst="ellipse">
                  <a:avLst/>
                </a:prstGeom>
                <a:noFill/>
                <a:ln w="9525">
                  <a:solidFill>
                    <a:srgbClr val="CC00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23" name="Line 37"/>
                <p:cNvSpPr>
                  <a:spLocks noChangeShapeType="1"/>
                </p:cNvSpPr>
                <p:nvPr/>
              </p:nvSpPr>
              <p:spPr bwMode="auto">
                <a:xfrm flipH="1" flipV="1">
                  <a:off x="1875583" y="4533575"/>
                  <a:ext cx="2330866" cy="673013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4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022575" y="5206588"/>
                  <a:ext cx="735495" cy="705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ko-KR" dirty="0"/>
                    <a:t>c</a:t>
                  </a:r>
                  <a:r>
                    <a:rPr lang="en-US" altLang="ko-KR" dirty="0" smtClean="0"/>
                    <a:t>’</a:t>
                  </a:r>
                  <a:endParaRPr lang="en-US" altLang="ko-KR" dirty="0"/>
                </a:p>
              </p:txBody>
            </p:sp>
            <p:sp>
              <p:nvSpPr>
                <p:cNvPr id="25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323528" y="5847655"/>
                  <a:ext cx="1201041" cy="4367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sz="2000" dirty="0" smtClean="0"/>
                    <a:t>p=</a:t>
                  </a:r>
                  <a:r>
                    <a:rPr lang="en-US" altLang="ko-KR" sz="2000" dirty="0" err="1" smtClean="0"/>
                    <a:t>c+n</a:t>
                  </a:r>
                  <a:endParaRPr lang="en-US" altLang="ko-KR" sz="2000" dirty="0"/>
                </a:p>
              </p:txBody>
            </p:sp>
            <p:sp>
              <p:nvSpPr>
                <p:cNvPr id="26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772342" y="5023162"/>
                  <a:ext cx="449162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dirty="0" smtClean="0"/>
                    <a:t>c</a:t>
                  </a:r>
                  <a:endParaRPr lang="en-US" altLang="ko-KR" dirty="0"/>
                </a:p>
              </p:txBody>
            </p:sp>
            <p:sp>
              <p:nvSpPr>
                <p:cNvPr id="27" name="Line 44"/>
                <p:cNvSpPr>
                  <a:spLocks noChangeShapeType="1"/>
                </p:cNvSpPr>
                <p:nvPr/>
              </p:nvSpPr>
              <p:spPr bwMode="auto">
                <a:xfrm flipH="1" flipV="1">
                  <a:off x="1077897" y="5144547"/>
                  <a:ext cx="3128553" cy="62041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8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3469603" y="2758653"/>
                  <a:ext cx="351523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dirty="0" smtClean="0"/>
                    <a:t>n</a:t>
                  </a:r>
                  <a:endParaRPr lang="en-US" altLang="ko-KR" dirty="0"/>
                </a:p>
              </p:txBody>
            </p:sp>
            <p:sp>
              <p:nvSpPr>
                <p:cNvPr id="29" name="Line 49"/>
                <p:cNvSpPr>
                  <a:spLocks noChangeShapeType="1"/>
                </p:cNvSpPr>
                <p:nvPr/>
              </p:nvSpPr>
              <p:spPr bwMode="auto">
                <a:xfrm flipH="1">
                  <a:off x="1140089" y="4533575"/>
                  <a:ext cx="2882487" cy="61097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pic>
              <p:nvPicPr>
                <p:cNvPr id="30" name="그림 29"/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67744" y="4437112"/>
                  <a:ext cx="182857" cy="178286"/>
                </a:xfrm>
                <a:prstGeom prst="rect">
                  <a:avLst/>
                </a:prstGeom>
              </p:spPr>
            </p:pic>
            <p:pic>
              <p:nvPicPr>
                <p:cNvPr id="31" name="그림 30"/>
                <p:cNvPicPr>
                  <a:picLocks noChangeAspect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75856" y="4384557"/>
                  <a:ext cx="239238" cy="196571"/>
                </a:xfrm>
                <a:prstGeom prst="rect">
                  <a:avLst/>
                </a:prstGeom>
              </p:spPr>
            </p:pic>
            <p:pic>
              <p:nvPicPr>
                <p:cNvPr id="32" name="그림 31"/>
                <p:cNvPicPr>
                  <a:picLocks noChangeAspect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70809" y="3883548"/>
                  <a:ext cx="169143" cy="193524"/>
                </a:xfrm>
                <a:prstGeom prst="rect">
                  <a:avLst/>
                </a:prstGeom>
              </p:spPr>
            </p:pic>
            <p:pic>
              <p:nvPicPr>
                <p:cNvPr id="33" name="그림 32"/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39752" y="3861048"/>
                  <a:ext cx="105143" cy="114286"/>
                </a:xfrm>
                <a:prstGeom prst="rect">
                  <a:avLst/>
                </a:prstGeom>
              </p:spPr>
            </p:pic>
            <p:pic>
              <p:nvPicPr>
                <p:cNvPr id="34" name="그림 33"/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40000" y="5301208"/>
                  <a:ext cx="271238" cy="21181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5" name="TextBox 34"/>
          <p:cNvSpPr txBox="1"/>
          <p:nvPr/>
        </p:nvSpPr>
        <p:spPr>
          <a:xfrm>
            <a:off x="392592" y="899540"/>
            <a:ext cx="255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p(=</a:t>
            </a:r>
            <a:r>
              <a:rPr lang="en-US" altLang="ko-KR" dirty="0" err="1" smtClean="0"/>
              <a:t>c+n</a:t>
            </a:r>
            <a:r>
              <a:rPr lang="en-US" altLang="ko-KR" dirty="0" smtClean="0"/>
              <a:t>)+c’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err="1" smtClean="0">
                <a:sym typeface="Wingdings" panose="05000000000000000000" pitchFamily="2" charset="2"/>
              </a:rPr>
              <a:t>c+t</a:t>
            </a:r>
            <a:r>
              <a:rPr lang="en-US" altLang="ko-KR" dirty="0" smtClean="0">
                <a:sym typeface="Wingdings" panose="05000000000000000000" pitchFamily="2" charset="2"/>
              </a:rPr>
              <a:t>(=</a:t>
            </a:r>
            <a:r>
              <a:rPr lang="en-US" altLang="ko-KR" dirty="0" err="1" smtClean="0">
                <a:sym typeface="Wingdings" panose="05000000000000000000" pitchFamily="2" charset="2"/>
              </a:rPr>
              <a:t>c’+n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227222" y="971200"/>
            <a:ext cx="3651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rearrangement, </a:t>
            </a:r>
          </a:p>
          <a:p>
            <a:r>
              <a:rPr lang="en-US" altLang="ko-KR" dirty="0" smtClean="0"/>
              <a:t>initial and final partition is different.  </a:t>
            </a:r>
            <a:endParaRPr lang="ko-KR" altLang="en-US" dirty="0"/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933" y="1969939"/>
            <a:ext cx="3698699" cy="79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26" y="4653978"/>
            <a:ext cx="3860123" cy="71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73111" y="2940620"/>
            <a:ext cx="2641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Channel Coupling </a:t>
            </a:r>
            <a:endParaRPr lang="en-US" altLang="ko-KR" dirty="0" smtClean="0"/>
          </a:p>
          <a:p>
            <a:r>
              <a:rPr lang="en-US" altLang="ko-KR" dirty="0" smtClean="0"/>
              <a:t>In Prior form  or Post form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80754" y="5439663"/>
            <a:ext cx="35307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Where V_{</a:t>
            </a:r>
            <a:r>
              <a:rPr lang="en-US" altLang="ko-KR" dirty="0" err="1" smtClean="0"/>
              <a:t>t,p</a:t>
            </a:r>
            <a:r>
              <a:rPr lang="en-US" altLang="ko-KR" dirty="0" smtClean="0"/>
              <a:t>} are binding potential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U_{cc’} are core-core potential </a:t>
            </a:r>
          </a:p>
          <a:p>
            <a:r>
              <a:rPr lang="en-US" altLang="ko-KR" dirty="0" smtClean="0"/>
              <a:t>U_{</a:t>
            </a:r>
            <a:r>
              <a:rPr lang="en-US" altLang="ko-KR" dirty="0" err="1" smtClean="0"/>
              <a:t>I,f</a:t>
            </a:r>
            <a:r>
              <a:rPr lang="en-US" altLang="ko-KR" dirty="0" smtClean="0"/>
              <a:t>} are optical potential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6894" y="4662571"/>
            <a:ext cx="4057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Remnant term are small in many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Some pair interaction is a part of internal Hamiltonian of projectile or target.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638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88" y="2251847"/>
            <a:ext cx="8287915" cy="7013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2020" y="1052736"/>
            <a:ext cx="7374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d,p</a:t>
            </a:r>
            <a:r>
              <a:rPr lang="en-US" altLang="ko-KR" dirty="0" smtClean="0"/>
              <a:t>) reaction case: </a:t>
            </a:r>
          </a:p>
          <a:p>
            <a:r>
              <a:rPr lang="en-US" altLang="ko-KR" dirty="0" smtClean="0"/>
              <a:t>In post form</a:t>
            </a:r>
            <a:endParaRPr lang="en-US" altLang="ko-KR" dirty="0"/>
          </a:p>
          <a:p>
            <a:r>
              <a:rPr lang="en-US" altLang="ko-KR" dirty="0" smtClean="0"/>
              <a:t>assume remnant correction is small </a:t>
            </a:r>
            <a:r>
              <a:rPr lang="en-US" altLang="ko-KR" dirty="0" smtClean="0">
                <a:sym typeface="Wingdings" panose="05000000000000000000" pitchFamily="2" charset="2"/>
              </a:rPr>
              <a:t> Coupling comes from V_{np}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78" y="3218073"/>
            <a:ext cx="8587991" cy="892857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012" y="4375805"/>
            <a:ext cx="8693394" cy="971421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42020" y="5562785"/>
            <a:ext cx="7782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Zero range approximation </a:t>
            </a:r>
            <a:r>
              <a:rPr lang="en-US" altLang="ko-KR" dirty="0" smtClean="0"/>
              <a:t>:   </a:t>
            </a:r>
            <a:r>
              <a:rPr lang="en-US" altLang="ko-KR" dirty="0" err="1" smtClean="0"/>
              <a:t>V_pn</a:t>
            </a:r>
            <a:r>
              <a:rPr lang="en-US" altLang="ko-KR" dirty="0" smtClean="0"/>
              <a:t>(r)*</a:t>
            </a:r>
            <a:r>
              <a:rPr lang="en-US" altLang="ko-KR" dirty="0" err="1" smtClean="0"/>
              <a:t>phid</a:t>
            </a:r>
            <a:r>
              <a:rPr lang="en-US" altLang="ko-KR" dirty="0" smtClean="0"/>
              <a:t>(r) -&gt; D_0*delta(r)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585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as a spectroscopic tool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6" name="그림 3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380787"/>
            <a:ext cx="3014095" cy="655238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787900" y="1223458"/>
            <a:ext cx="428450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Transfer reaction cross section is sensitive</a:t>
            </a:r>
          </a:p>
          <a:p>
            <a:r>
              <a:rPr lang="en-US" altLang="ko-KR" dirty="0" smtClean="0"/>
              <a:t>To the transferred angular momentum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(1) By analyzing angular distribution,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one can determine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the transferred orbital angular momentum</a:t>
            </a:r>
          </a:p>
          <a:p>
            <a:pPr marL="285750" indent="-285750">
              <a:buFont typeface="Wingdings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The quantum number of </a:t>
            </a:r>
            <a:r>
              <a:rPr lang="en-US" altLang="ko-KR" dirty="0" err="1" smtClean="0">
                <a:sym typeface="Wingdings" panose="05000000000000000000" pitchFamily="2" charset="2"/>
              </a:rPr>
              <a:t>s.p</a:t>
            </a:r>
            <a:r>
              <a:rPr lang="en-US" altLang="ko-KR" dirty="0" smtClean="0">
                <a:sym typeface="Wingdings" panose="05000000000000000000" pitchFamily="2" charset="2"/>
              </a:rPr>
              <a:t>. states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(2) In a </a:t>
            </a:r>
            <a:r>
              <a:rPr lang="en-US" altLang="ko-KR" dirty="0" err="1" smtClean="0">
                <a:sym typeface="Wingdings" panose="05000000000000000000" pitchFamily="2" charset="2"/>
              </a:rPr>
              <a:t>s.p</a:t>
            </a:r>
            <a:r>
              <a:rPr lang="en-US" altLang="ko-KR" dirty="0" smtClean="0">
                <a:sym typeface="Wingdings" panose="05000000000000000000" pitchFamily="2" charset="2"/>
              </a:rPr>
              <a:t>. picture,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one</a:t>
            </a:r>
            <a:r>
              <a:rPr lang="ko-KR" altLang="en-US" dirty="0" smtClean="0"/>
              <a:t> </a:t>
            </a:r>
            <a:r>
              <a:rPr lang="en-US" altLang="ko-KR" dirty="0"/>
              <a:t>can extract S.F. </a:t>
            </a:r>
            <a:r>
              <a:rPr lang="en-US" altLang="ko-KR" dirty="0" smtClean="0"/>
              <a:t> from experiments</a:t>
            </a:r>
            <a:endParaRPr lang="en-US" altLang="ko-KR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 Spectroscopic information</a:t>
            </a:r>
            <a:endParaRPr lang="ko-KR" altLang="en-US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072" y="1223458"/>
            <a:ext cx="4363064" cy="442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052736"/>
            <a:ext cx="5119844" cy="498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3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21" y="719060"/>
            <a:ext cx="6808706" cy="57606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01175" y="3717032"/>
            <a:ext cx="17472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N, L, J of cluster state</a:t>
            </a:r>
          </a:p>
          <a:p>
            <a:endParaRPr lang="en-US" altLang="ko-KR" dirty="0"/>
          </a:p>
          <a:p>
            <a:r>
              <a:rPr lang="en-US" altLang="ko-KR" dirty="0" smtClean="0"/>
              <a:t>S.A. = spectroscopic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amplitude</a:t>
            </a:r>
          </a:p>
          <a:p>
            <a:endParaRPr lang="en-US" altLang="ko-KR" dirty="0"/>
          </a:p>
          <a:p>
            <a:r>
              <a:rPr lang="en-US" altLang="ko-KR" dirty="0" smtClean="0"/>
              <a:t>Post/prior form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131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7" y="759655"/>
            <a:ext cx="5523000" cy="594163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23528" y="1772816"/>
            <a:ext cx="504056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23528" y="3645024"/>
            <a:ext cx="352839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084168" y="1166842"/>
            <a:ext cx="245067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Bound state </a:t>
            </a:r>
          </a:p>
          <a:p>
            <a:r>
              <a:rPr lang="en-US" altLang="ko-KR" dirty="0" smtClean="0"/>
              <a:t>Wave functions </a:t>
            </a:r>
          </a:p>
          <a:p>
            <a:r>
              <a:rPr lang="en-US" altLang="ko-KR" dirty="0" smtClean="0"/>
              <a:t>Are obtained in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Well-depth 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Prescription</a:t>
            </a:r>
          </a:p>
          <a:p>
            <a:endParaRPr lang="en-US" altLang="ko-KR" dirty="0"/>
          </a:p>
          <a:p>
            <a:r>
              <a:rPr lang="en-US" altLang="ko-KR" dirty="0" smtClean="0">
                <a:solidFill>
                  <a:srgbClr val="FF0000"/>
                </a:solidFill>
              </a:rPr>
              <a:t>Always check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Parameters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No automatic </a:t>
            </a:r>
          </a:p>
          <a:p>
            <a:r>
              <a:rPr lang="en-US" altLang="ko-KR" dirty="0" smtClean="0"/>
              <a:t>Determination</a:t>
            </a:r>
          </a:p>
          <a:p>
            <a:r>
              <a:rPr lang="en-US" altLang="ko-KR" dirty="0" smtClean="0"/>
              <a:t>Of potential parameter</a:t>
            </a:r>
          </a:p>
          <a:p>
            <a:r>
              <a:rPr lang="en-US" altLang="ko-KR" dirty="0" smtClean="0"/>
              <a:t>Is Available.</a:t>
            </a:r>
          </a:p>
          <a:p>
            <a:endParaRPr lang="en-US" altLang="ko-KR" dirty="0"/>
          </a:p>
          <a:p>
            <a:r>
              <a:rPr lang="en-US" altLang="ko-KR" dirty="0" smtClean="0"/>
              <a:t>One can export</a:t>
            </a:r>
          </a:p>
          <a:p>
            <a:r>
              <a:rPr lang="en-US" altLang="ko-KR" dirty="0" smtClean="0"/>
              <a:t>The result of DWBA</a:t>
            </a:r>
          </a:p>
          <a:p>
            <a:r>
              <a:rPr lang="en-US" altLang="ko-KR" dirty="0" smtClean="0"/>
              <a:t>Calculation </a:t>
            </a:r>
            <a:r>
              <a:rPr lang="en-US" altLang="ko-KR" dirty="0"/>
              <a:t>as a file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828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4.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3756156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Break up, CDCC, ADWA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211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Weakly bound nuclei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576" y="936780"/>
            <a:ext cx="72728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Weakly bound nuclei :deuteron, Halo nuclei, nuclei near dripline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Large interaction cross section in nuclear collision at high energies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(</a:t>
            </a:r>
            <a:r>
              <a:rPr lang="en-US" altLang="ko-KR" dirty="0" smtClean="0">
                <a:sym typeface="Wingdings" panose="05000000000000000000" pitchFamily="2" charset="2"/>
              </a:rPr>
              <a:t>can be  interpreted as a large radius, 6He, 11Li, 14Be )</a:t>
            </a:r>
            <a:r>
              <a:rPr lang="en-US" altLang="ko-KR" dirty="0" smtClean="0"/>
              <a:t>    </a:t>
            </a:r>
          </a:p>
          <a:p>
            <a:r>
              <a:rPr lang="en-US" altLang="ko-KR" dirty="0" smtClean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Abnormal elastic cross section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(</a:t>
            </a:r>
            <a:r>
              <a:rPr lang="en-US" altLang="ko-KR" dirty="0" smtClean="0">
                <a:sym typeface="Wingdings" panose="05000000000000000000" pitchFamily="2" charset="2"/>
              </a:rPr>
              <a:t> Disappearance of Fresnel peak near barrier energy)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Enhanced near-threshold breakup cross section in Coulomb dissociation experiments of neutron-halo nuclei.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Narrow </a:t>
            </a:r>
            <a:r>
              <a:rPr lang="en-US" altLang="ko-KR" dirty="0" smtClean="0"/>
              <a:t> momentum distributions of residues when fast nucleon is removed.</a:t>
            </a:r>
          </a:p>
        </p:txBody>
      </p:sp>
    </p:spTree>
    <p:extLst>
      <p:ext uri="{BB962C8B-B14F-4D97-AF65-F5344CB8AC3E}">
        <p14:creationId xmlns:p14="http://schemas.microsoft.com/office/powerpoint/2010/main" val="9607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931451"/>
            <a:ext cx="56649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Here we only consider </a:t>
            </a:r>
            <a:r>
              <a:rPr lang="en-US" altLang="ko-KR" dirty="0" smtClean="0">
                <a:solidFill>
                  <a:srgbClr val="FF0000"/>
                </a:solidFill>
              </a:rPr>
              <a:t>direct </a:t>
            </a:r>
            <a:r>
              <a:rPr lang="en-US" altLang="ko-KR" dirty="0" smtClean="0"/>
              <a:t>reactions.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Direct reaction is an important tool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to study nuclear interaction, structure and astrophysics.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67544" y="2204864"/>
            <a:ext cx="8280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elastic scattering:  average strength of  interaction, size of 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Inelastic scattering: Excited states (Energy, angular momentum, parity)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Rearrangement reaction: spectroscopic information</a:t>
            </a:r>
          </a:p>
          <a:p>
            <a:r>
              <a:rPr lang="en-US" altLang="ko-KR" dirty="0" smtClean="0"/>
              <a:t>                      one-nucleon transfer: single particle level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two-nucleon transfer : correlation of two nucleons 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0016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Weakly bound nuclei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18" y="1052736"/>
            <a:ext cx="7687515" cy="45367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59632" y="6021288"/>
            <a:ext cx="27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A.M. Moro)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322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Break up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59632" y="6021288"/>
            <a:ext cx="27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A.M. Moro)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869138"/>
            <a:ext cx="7847180" cy="50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1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W.f.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21" y="926443"/>
            <a:ext cx="5010849" cy="32103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6819" y="6021288"/>
            <a:ext cx="27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A.M. Moro)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65218" y="1196752"/>
            <a:ext cx="397878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Unlike bound state wave function,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Continuum wave function does not</a:t>
            </a:r>
          </a:p>
          <a:p>
            <a:r>
              <a:rPr lang="en-US" altLang="ko-KR" dirty="0" smtClean="0"/>
              <a:t>Vanish at large distance.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Non-</a:t>
            </a:r>
            <a:r>
              <a:rPr lang="en-US" altLang="ko-KR" dirty="0" err="1" smtClean="0">
                <a:sym typeface="Wingdings" panose="05000000000000000000" pitchFamily="2" charset="2"/>
              </a:rPr>
              <a:t>normalizable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/>
              <a:t>(Stable) Coupling is difficult to obtain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There are infinite number of energies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olidFill>
                  <a:srgbClr val="0000FF"/>
                </a:solidFill>
              </a:rPr>
              <a:t>Continuum discretization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   (1) Pseudo States method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   (2) Bin method</a:t>
            </a:r>
            <a:endParaRPr lang="ko-KR" altLang="en-US" dirty="0">
              <a:solidFill>
                <a:srgbClr val="0000FF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15" y="4310018"/>
            <a:ext cx="3998476" cy="56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5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discretization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63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44" y="903815"/>
            <a:ext cx="7764427" cy="448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3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discretization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63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44" y="903815"/>
            <a:ext cx="7764427" cy="448914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5106" y="1988840"/>
            <a:ext cx="4486901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17" y="808146"/>
            <a:ext cx="3486637" cy="24863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3429000"/>
            <a:ext cx="7144747" cy="12288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4645597"/>
            <a:ext cx="7344800" cy="9621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5181" y="1359314"/>
            <a:ext cx="5115639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9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77437" y="869138"/>
            <a:ext cx="60387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CDCC describes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Elastic scattering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Breakup</a:t>
            </a:r>
          </a:p>
          <a:p>
            <a:r>
              <a:rPr lang="en-US" altLang="ko-KR" dirty="0" smtClean="0"/>
              <a:t>At the same time </a:t>
            </a:r>
          </a:p>
          <a:p>
            <a:endParaRPr lang="en-US" altLang="ko-KR" dirty="0"/>
          </a:p>
          <a:p>
            <a:r>
              <a:rPr lang="en-US" altLang="ko-KR" dirty="0" smtClean="0"/>
              <a:t>One have to specify how the bin is prepared.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780928"/>
            <a:ext cx="6134956" cy="28960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72200" y="3140968"/>
            <a:ext cx="26588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FRESCO </a:t>
            </a:r>
          </a:p>
          <a:p>
            <a:r>
              <a:rPr lang="en-US" altLang="ko-KR" dirty="0" smtClean="0"/>
              <a:t>Can compute </a:t>
            </a:r>
          </a:p>
          <a:p>
            <a:r>
              <a:rPr lang="en-US" altLang="ko-KR" dirty="0" smtClean="0"/>
              <a:t>CDCC </a:t>
            </a:r>
          </a:p>
          <a:p>
            <a:endParaRPr lang="en-US" altLang="ko-KR" dirty="0"/>
          </a:p>
          <a:p>
            <a:r>
              <a:rPr lang="en-US" altLang="ko-KR" dirty="0" smtClean="0"/>
              <a:t>Implementation of CDCC</a:t>
            </a:r>
          </a:p>
          <a:p>
            <a:r>
              <a:rPr lang="en-US" altLang="ko-KR" dirty="0" smtClean="0"/>
              <a:t>In </a:t>
            </a:r>
            <a:r>
              <a:rPr lang="en-US" altLang="ko-KR" dirty="0" err="1" smtClean="0"/>
              <a:t>ReactionGUI</a:t>
            </a:r>
            <a:r>
              <a:rPr lang="en-US" altLang="ko-KR" dirty="0" smtClean="0"/>
              <a:t> is planned.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389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0136" y="638132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09" y="842211"/>
            <a:ext cx="3391494" cy="28748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60032" y="1196752"/>
            <a:ext cx="1749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 + 58Ni </a:t>
            </a:r>
          </a:p>
          <a:p>
            <a:r>
              <a:rPr lang="en-US" altLang="ko-KR" dirty="0" smtClean="0"/>
              <a:t>Elastic scattering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65" y="3573016"/>
            <a:ext cx="3219455" cy="28083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4048" y="3933056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6Li = alpha + d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88024" y="5085184"/>
            <a:ext cx="3279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Importance of break up channels</a:t>
            </a:r>
          </a:p>
          <a:p>
            <a:r>
              <a:rPr lang="en-US" altLang="ko-KR" dirty="0" smtClean="0"/>
              <a:t>For weakly bound nuclei.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400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 for 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0136" y="638132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6216" y="936780"/>
            <a:ext cx="73799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Halo or weakly bound nuclei , break up channel coupling is important.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    break up channel can affect transfer reaction.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One can obtain the effects of breakup channels to transfer reaction </a:t>
            </a:r>
          </a:p>
          <a:p>
            <a:r>
              <a:rPr lang="en-US" altLang="ko-KR" dirty="0" smtClean="0"/>
              <a:t>By using </a:t>
            </a:r>
            <a:r>
              <a:rPr lang="en-US" altLang="ko-KR" dirty="0" smtClean="0">
                <a:solidFill>
                  <a:srgbClr val="0000FF"/>
                </a:solidFill>
              </a:rPr>
              <a:t>CDCC-BA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CDCC-BA = (coupled channel equations for </a:t>
            </a:r>
            <a:r>
              <a:rPr lang="en-US" altLang="ko-KR" dirty="0" err="1" smtClean="0"/>
              <a:t>elastic+break</a:t>
            </a:r>
            <a:r>
              <a:rPr lang="en-US" altLang="ko-KR" dirty="0" smtClean="0"/>
              <a:t> up channels)</a:t>
            </a:r>
          </a:p>
          <a:p>
            <a:r>
              <a:rPr lang="en-US" altLang="ko-KR" dirty="0" smtClean="0"/>
              <a:t>                         + DWBA for transfer channel.  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Another way to include break up channels in transfer reaction is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en-US" altLang="ko-KR" dirty="0" smtClean="0">
                <a:solidFill>
                  <a:srgbClr val="0000FF"/>
                </a:solidFill>
              </a:rPr>
              <a:t>Adiabatic Distorted Wave Born Approximation</a:t>
            </a:r>
            <a:r>
              <a:rPr lang="en-US" altLang="ko-KR" dirty="0" smtClean="0"/>
              <a:t>           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80" y="3669797"/>
            <a:ext cx="7644970" cy="224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8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 for 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0136" y="638132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6216" y="936780"/>
            <a:ext cx="80482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transfer reaction,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it is important to obtain  wave function in short range.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Optical potential only imply it gives good phase shift at large separation. </a:t>
            </a:r>
          </a:p>
          <a:p>
            <a:endParaRPr lang="en-US" altLang="ko-KR" dirty="0"/>
          </a:p>
          <a:p>
            <a:r>
              <a:rPr lang="en-US" altLang="ko-KR" dirty="0" smtClean="0"/>
              <a:t>      One needs a good approximation of full wave function in the range of interaction.     </a:t>
            </a:r>
          </a:p>
          <a:p>
            <a:r>
              <a:rPr lang="en-US" altLang="ko-KR" dirty="0" smtClean="0"/>
              <a:t>      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51257" y="5559062"/>
            <a:ext cx="4817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Adiabatic approximation:  slow process </a:t>
            </a:r>
            <a:r>
              <a:rPr lang="en-US" altLang="ko-KR" dirty="0" smtClean="0">
                <a:sym typeface="Wingdings" panose="05000000000000000000" pitchFamily="2" charset="2"/>
              </a:rPr>
              <a:t> frozen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81" y="4810301"/>
            <a:ext cx="6935168" cy="7335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062" y="2577812"/>
            <a:ext cx="5048955" cy="80021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632" y="3378024"/>
            <a:ext cx="4315427" cy="52394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793" y="4027657"/>
            <a:ext cx="4315427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18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9839"/>
  <p:tag name="ORIGINALWIDTH" val="325.4593"/>
  <p:tag name="LATEXADDIN" val="\documentclass{article}&#10;\usepackage{amsmath}&#10;\pagestyle{empty}&#10;\begin{document}&#10;&#10;$\psi_\beta(R)$&#10;&#10;&#10;\end{document}"/>
  <p:tag name="IGUANATEXSIZE" val="20"/>
  <p:tag name="IGUANATEXCURSOR" val="9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27.484"/>
  <p:tag name="LATEXADDIN" val="\documentclass{article}&#10;\usepackage{amsmath}&#10;\pagestyle{empty}&#10;\begin{document}&#10;&#10;$U(R)=V(R)+i W(R)+V_C(R)+V_{SO}$&#10;&#10;&#10;\end{document}"/>
  <p:tag name="IGUANATEXSIZE" val="20"/>
  <p:tag name="IGUANATEXCURSOR" val="8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27.484"/>
  <p:tag name="LATEXADDIN" val="\documentclass{article}&#10;\usepackage{amsmath}&#10;\pagestyle{empty}&#10;\begin{document}&#10;&#10;$U(R)=V(R)+i W(R)+V_C(R)+V_{SO}$&#10;&#10;&#10;\end{document}"/>
  <p:tag name="IGUANATEXSIZE" val="20"/>
  <p:tag name="IGUANATEXCURSOR" val="8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6.73788"/>
  <p:tag name="ORIGINALWIDTH" val="117.7353"/>
  <p:tag name="LATEXADDIN" val="\documentclass{article}&#10;\usepackage{amsmath}&#10;\pagestyle{empty}&#10;\begin{document}&#10;&#10;&#10;$R'$&#10;&#10;\end{document}"/>
  <p:tag name="IGUANATEXSIZE" val="20"/>
  <p:tag name="IGUANATEXCURSOR" val="8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5.23811"/>
  <p:tag name="ORIGINALWIDTH" val="83.23961"/>
  <p:tag name="LATEXADDIN" val="\documentclass{article}&#10;\usepackage{amsmath}&#10;\pagestyle{empty}&#10;\begin{document}&#10;&#10;&#10;$r'$&#10;&#10;\end{document}"/>
  <p:tag name="IGUANATEXSIZE" val="20"/>
  <p:tag name="IGUANATEXCURSOR" val="8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4299"/>
  <p:tag name="ORIGINALWIDTH" val="51.74354"/>
  <p:tag name="LATEXADDIN" val="\documentclass{article}&#10;\usepackage{amsmath}&#10;\pagestyle{empty}&#10;\begin{document}&#10;&#10;$r$&#10;&#10;&#10;\end{document}"/>
  <p:tag name="IGUANATEXSIZE" val="20"/>
  <p:tag name="IGUANATEXCURSOR" val="8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133.4833"/>
  <p:tag name="LATEXADDIN" val="\documentclass{article}&#10;\usepackage{amsmath}&#10;\pagestyle{empty}&#10;\begin{document}&#10;&#10;$R_{c}$&#10;&#10;&#10;\end{document}"/>
  <p:tag name="IGUANATEXSIZE" val="20"/>
  <p:tag name="IGUANATEXCURSOR" val="8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539.558"/>
  <p:tag name="LATEXADDIN" val="\documentclass{article}&#10;\usepackage{amsmath}&#10;\pagestyle{empty}&#10;\begin{document}&#10;&#10;&#10;$[T+V_{cv}(r)]\phi_n(r)=E_n\phi_n(r)$&#10;&#10;\end{document}"/>
  <p:tag name="IGUANATEXSIZE" val="20"/>
  <p:tag name="IGUANATEXCURSOR" val="10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154"/>
  <p:tag name="ORIGINALWIDTH" val="1967.754"/>
  <p:tag name="LATEXADDIN" val="\documentclass{article}&#10;\usepackage{amsmath}&#10;\pagestyle{empty}&#10;\begin{document}&#10;&#10;\begin{equation}&#10;V_{n,n'}(R)=\int d^3 r \phi^*_n({\vec r})V({\vec R},{\vec r})\phi_{n'}({\vec r})&#10;\nonumber&#10;\end{equation}&#10;\end{document}"/>
  <p:tag name="IGUANATEXSIZE" val="20"/>
  <p:tag name="IGUANATEXCURSOR" val="13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1.4811"/>
  <p:tag name="ORIGINALWIDTH" val="1477.315"/>
  <p:tag name="LATEXADDIN" val="\documentclass{article}&#10;\usepackage{amsmath}&#10;\pagestyle{empty}&#10;\begin{document}&#10;&#10;$V({\vec R},{\vec r})=U_{vt}({\vec r}_v)+U_{ct}({\vec r}_c)$&#10;&#10;&#10;\end{document}"/>
  <p:tag name="IGUANATEXSIZE" val="20"/>
  <p:tag name="IGUANATEXCURSOR" val="10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8.429"/>
  <p:tag name="ORIGINALWIDTH" val="1015.373"/>
  <p:tag name="LATEXADDIN" val="\documentclass{article}&#10;\usepackage{amsmath}&#10;\pagestyle{empty}&#10;\begin{document}&#10;&#10;\begin{eqnarray}&#10;{\vec r}_{vt}&amp;=&amp;{\vec R}+\frac{m_c}{m_p}{\vec r} \nonumber \\&#10;{\vec r}_{ct}&amp;=&amp;{\vec R}-\frac{m_v}{m_p}{\vec r} \nonumber &#10;\end{eqnarray}&#10;&#10;&#10;\end{document}"/>
  <p:tag name="IGUANATEXSIZE" val="20"/>
  <p:tag name="IGUANATEXCURSOR" val="17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329.2088"/>
  <p:tag name="LATEXADDIN" val="\documentclass{article}&#10;\usepackage{amsmath}&#10;\pagestyle{empty}&#10;\begin{document}&#10;&#10;$\psi_\alpha(R)$&#10;&#10;&#10;\end{document}"/>
  <p:tag name="IGUANATEXSIZE" val="20"/>
  <p:tag name="IGUANATEXCURSOR" val="9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100.4874"/>
  <p:tag name="LATEXADDIN" val="\documentclass{article}&#10;\usepackage{amsmath}&#10;\pagestyle{empty}&#10;\begin{document}&#10;&#10;$r_v$&#10;&#10;&#10;\end{document}"/>
  <p:tag name="IGUANATEXSIZE" val="20"/>
  <p:tag name="IGUANATEXCURSOR" val="8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96.73788"/>
  <p:tag name="LATEXADDIN" val="\documentclass{article}&#10;\usepackage{amsmath}&#10;\pagestyle{empty}&#10;\begin{document}&#10;&#10;$r_c$&#10;&#10;&#10;\end{document}"/>
  <p:tag name="IGUANATEXSIZE" val="20"/>
  <p:tag name="IGUANATEXCURSOR" val="8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6.7304"/>
  <p:tag name="ORIGINALWIDTH" val="2060.742"/>
  <p:tag name="LATEXADDIN" val="\documentclass{article}&#10;\usepackage{amsmath}&#10;\pagestyle{empty}&#10;\begin{document}&#10;&#10;$W({\vec R},{\vec r})=V_{vt}({\vec r}_v)+V_{ct}({\vec r}_c)-U_{opt}(R)$&#10;&#10;&#10;\end{document}"/>
  <p:tag name="IGUANATEXSIZE" val="20"/>
  <p:tag name="IGUANATEXCURSOR" val="8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154"/>
  <p:tag name="ORIGINALWIDTH" val="1967.754"/>
  <p:tag name="LATEXADDIN" val="\documentclass{article}&#10;\usepackage{amsmath}&#10;\pagestyle{empty}&#10;\begin{document}&#10;&#10;\begin{equation}&#10;V_{n,n'}(R)=\int d^3 r \phi^*_n({\vec r})V({\vec R},{\vec r})\phi_{n'}({\vec r})&#10;\nonumber&#10;\end{equation}&#10;\end{document}"/>
  <p:tag name="IGUANATEXSIZE" val="20"/>
  <p:tag name="IGUANATEXCURSOR" val="13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539.558"/>
  <p:tag name="LATEXADDIN" val="\documentclass{article}&#10;\usepackage{amsmath}&#10;\pagestyle{empty}&#10;\begin{document}&#10;&#10;&#10;$[T+V_{cv}(r)]\phi_n(r)=E_n\phi_n(r)$&#10;&#10;\end{document}"/>
  <p:tag name="IGUANATEXSIZE" val="20"/>
  <p:tag name="IGUANATEXCURSOR" val="10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100.4874"/>
  <p:tag name="LATEXADDIN" val="\documentclass{article}&#10;\usepackage{amsmath}&#10;\pagestyle{empty}&#10;\begin{document}&#10;&#10;$r_v$&#10;&#10;&#10;\end{document}"/>
  <p:tag name="IGUANATEXSIZE" val="20"/>
  <p:tag name="IGUANATEXCURSOR" val="8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96.73788"/>
  <p:tag name="LATEXADDIN" val="\documentclass{article}&#10;\usepackage{amsmath}&#10;\pagestyle{empty}&#10;\begin{document}&#10;&#10;$r_c$&#10;&#10;&#10;\end{document}"/>
  <p:tag name="IGUANATEXSIZE" val="20"/>
  <p:tag name="IGUANATEXCURSOR" val="8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3905"/>
  <p:tag name="ORIGINALWIDTH" val="89.98874"/>
  <p:tag name="LATEXADDIN" val="\documentclass{article}&#10;\usepackage{amsmath}&#10;\pagestyle{empty}&#10;\begin{document}&#10;&#10;$R$&#10;&#10;&#10;\end{document}"/>
  <p:tag name="IGUANATEXSIZE" val="20"/>
  <p:tag name="IGUANATEXCURSOR" val="8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6.73788"/>
  <p:tag name="ORIGINALWIDTH" val="117.7353"/>
  <p:tag name="LATEXADDIN" val="\documentclass{article}&#10;\usepackage{amsmath}&#10;\pagestyle{empty}&#10;\begin{document}&#10;&#10;&#10;$R'$&#10;&#10;\end{document}"/>
  <p:tag name="IGUANATEXSIZE" val="20"/>
  <p:tag name="IGUANATEXCURSOR" val="8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5.23811"/>
  <p:tag name="ORIGINALWIDTH" val="83.23961"/>
  <p:tag name="LATEXADDIN" val="\documentclass{article}&#10;\usepackage{amsmath}&#10;\pagestyle{empty}&#10;\begin{document}&#10;&#10;&#10;$r'$&#10;&#10;\end{document}"/>
  <p:tag name="IGUANATEXSIZE" val="20"/>
  <p:tag name="IGUANATEXCURSOR" val="8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2.2347"/>
  <p:tag name="ORIGINALWIDTH" val="1814.773"/>
  <p:tag name="LATEXADDIN" val="\documentclass{article}&#10;\usepackage{amsmath}&#10;\pagestyle{empty}&#10;\begin{document}&#10;&#10;$H=H_i+T_i+V_i=H_j+T_j+V_j$&#10;&#10;&#10;\end{document}"/>
  <p:tag name="IGUANATEXSIZE" val="20"/>
  <p:tag name="IGUANATEXCURSOR" val="10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4299"/>
  <p:tag name="ORIGINALWIDTH" val="51.74354"/>
  <p:tag name="LATEXADDIN" val="\documentclass{article}&#10;\usepackage{amsmath}&#10;\pagestyle{empty}&#10;\begin{document}&#10;&#10;$r$&#10;&#10;&#10;\end{document}"/>
  <p:tag name="IGUANATEXSIZE" val="20"/>
  <p:tag name="IGUANATEXCURSOR" val="8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133.4833"/>
  <p:tag name="LATEXADDIN" val="\documentclass{article}&#10;\usepackage{amsmath}&#10;\pagestyle{empty}&#10;\begin{document}&#10;&#10;$R_{c}$&#10;&#10;&#10;\end{document}"/>
  <p:tag name="IGUANATEXSIZE" val="20"/>
  <p:tag name="IGUANATEXCURSOR" val="8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2.4597"/>
  <p:tag name="ORIGINALWIDTH" val="1483.315"/>
  <p:tag name="LATEXADDIN" val="\documentclass{article}&#10;\usepackage{amsmath}&#10;\pagestyle{empty}&#10;\begin{document}&#10;&#10;$$ \left(\frac{d\sigma}{d\Omega}\right)_{exp}&#10;   = S \left(\frac{d\sigma}{d\Omega}\right)_{DWBA}&#10;$$&#10;&#10;&#10;\end{document}"/>
  <p:tag name="IGUANATEXSIZE" val="20"/>
  <p:tag name="IGUANATEXCURSOR" val="17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154"/>
  <p:tag name="ORIGINALWIDTH" val="1967.754"/>
  <p:tag name="LATEXADDIN" val="\documentclass{article}&#10;\usepackage{amsmath}&#10;\pagestyle{empty}&#10;\begin{document}&#10;&#10;\begin{equation}&#10;V_{n,n'}(R)=\int d^3 r \phi^*_n({\vec r})V({\vec R},{\vec r})\phi_{n'}({\vec r})&#10;\nonumber&#10;\end{equation}&#10;\end{document}"/>
  <p:tag name="IGUANATEXSIZE" val="20"/>
  <p:tag name="IGUANATEXCURSOR" val="13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9839"/>
  <p:tag name="ORIGINALWIDTH" val="998.8751"/>
  <p:tag name="LATEXADDIN" val="\documentclass{article}&#10;\usepackage{amsmath}&#10;\pagestyle{empty}&#10;\begin{document}&#10;&#10;$V_i=V_i(R_i,\xi_{pi},\xi_{ti})$&#10;&#10;&#10;\end{document}"/>
  <p:tag name="IGUANATEXSIZE" val="20"/>
  <p:tag name="IGUANATEXCURSOR" val="11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338"/>
  <p:tag name="ORIGINALWIDTH" val="1054.368"/>
  <p:tag name="LATEXADDIN" val="\documentclass{article}&#10;\usepackage{amsmath}&#10;\pagestyle{empty}&#10;\begin{document}&#10;&#10;$V_j=V_j(R_j,\xi_{pj},\xi_{tj})$&#10;&#10;&#10;\end{document}"/>
  <p:tag name="IGUANATEXSIZE" val="20"/>
  <p:tag name="IGUANATEXCURSOR" val="11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2.7109"/>
  <p:tag name="ORIGINALWIDTH" val="2507.687"/>
  <p:tag name="LATEXADDIN" val="\documentclass{article}&#10;\usepackage{amsmath}&#10;\pagestyle{empty}&#10;\begin{document}&#10;&#10;\begin{eqnarray}&#10;(E_0+i\epsilon-T_R-V_{00})|\chi_0^\epsilon\rangle&#10;&amp;=&amp; V_{01}|\chi_1^\epsilon\rangle+i\epsilon|k_0\rangle&#10;\nonumber \\&#10;(E_1+i\epsilon-T_R-V_{11})|\chi_1^\epsilon\rangle&#10;&amp;=&amp; V_{10}|\chi_0^\epsilon\rangle \nonumber&#10;\end{eqnarray}&#10;&#10;&#10;&#10;\end{document}"/>
  <p:tag name="IGUANATEXSIZE" val="20"/>
  <p:tag name="IGUANATEXCURSOR" val="14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2.7109"/>
  <p:tag name="ORIGINALWIDTH" val="2507.687"/>
  <p:tag name="LATEXADDIN" val="\documentclass{article}&#10;\usepackage{amsmath}&#10;\pagestyle{empty}&#10;\begin{document}&#10;&#10;\begin{eqnarray}&#10;(E_0+i\epsilon-T_R-V_{00})|\chi_0^\epsilon\rangle&#10;&amp;=&amp; V_{01}|\chi_1^\epsilon\rangle+i\epsilon|k_0\rangle&#10;\nonumber \\&#10;(E_1+i\epsilon-T_R-V_{11})|\chi_1^\epsilon\rangle&#10;&amp;=&amp; V_{10}|\chi_0^\epsilon\rangle \nonumber&#10;\end{eqnarray}&#10;&#10;&#10;&#10;\end{document}"/>
  <p:tag name="IGUANATEXSIZE" val="20"/>
  <p:tag name="IGUANATEXCURSOR" val="14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10.9487"/>
  <p:tag name="ORIGINALWIDTH" val="1839.52"/>
  <p:tag name="LATEXADDIN" val="\documentclass{article}&#10;\usepackage{amsmath}&#10;\pagestyle{empty}&#10;\begin{document}&#10;&#10;\begin{eqnarray}&#10;(E_0+i\epsilon-T_R-V_{00})|\chi_{k_0}^{(+)}\rangle &amp;=&amp; 0 \nonumber \\&#10;(E_1+i\epsilon-T_R-V_{11})|\chi_{k_1}^{(+)}\rangle &amp;=&amp; 0 \nonumber&#10;\end{eqnarray}&#10;&#10;&#10;\end{document}"/>
  <p:tag name="IGUANATEXSIZE" val="20"/>
  <p:tag name="IGUANATEXCURSOR" val="23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10.9487"/>
  <p:tag name="ORIGINALWIDTH" val="1839.52"/>
  <p:tag name="LATEXADDIN" val="\documentclass{article}&#10;\usepackage{amsmath}&#10;\pagestyle{empty}&#10;\begin{document}&#10;&#10;\begin{eqnarray}&#10;(E_0+i\epsilon-T_R-V_{00})|\chi_{k_0}^{(+)}\rangle &amp;=&amp; 0 \nonumber \\&#10;(E_1+i\epsilon-T_R-V_{11})|\chi_{k_1}^{(+)}\rangle &amp;=&amp; 0 \nonumber&#10;\end{eqnarray}&#10;&#10;&#10;\end{document}"/>
  <p:tag name="IGUANATEXSIZE" val="20"/>
  <p:tag name="IGUANATEXCURSOR" val="234"/>
</p:tagLst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32437</TotalTime>
  <Words>4338</Words>
  <Application>Microsoft Office PowerPoint</Application>
  <PresentationFormat>화면 슬라이드 쇼(4:3)</PresentationFormat>
  <Paragraphs>912</Paragraphs>
  <Slides>121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121</vt:i4>
      </vt:variant>
    </vt:vector>
  </HeadingPairs>
  <TitlesOfParts>
    <vt:vector size="130" baseType="lpstr">
      <vt:lpstr>Cordia New</vt:lpstr>
      <vt:lpstr>HY견고딕</vt:lpstr>
      <vt:lpstr>굴림</vt:lpstr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Nuclear Reaction</vt:lpstr>
      <vt:lpstr>Nuclear Reaction</vt:lpstr>
      <vt:lpstr>Nuclear Reaction</vt:lpstr>
      <vt:lpstr>Nuclear Reaction</vt:lpstr>
      <vt:lpstr>Nuclear Reaction</vt:lpstr>
      <vt:lpstr>Nuclear Reaction</vt:lpstr>
      <vt:lpstr>Nuclear Reaction</vt:lpstr>
      <vt:lpstr>Kinematics 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PowerPoint 프레젠테이션</vt:lpstr>
      <vt:lpstr>Coupled Channel</vt:lpstr>
      <vt:lpstr>Coupled Channel</vt:lpstr>
      <vt:lpstr>Coupled Channel</vt:lpstr>
      <vt:lpstr>Coupled Channel</vt:lpstr>
      <vt:lpstr>Coupled Channel</vt:lpstr>
      <vt:lpstr>Coupled Channel</vt:lpstr>
      <vt:lpstr>Coupled Channel</vt:lpstr>
      <vt:lpstr>Coupled Reaction Channel equation</vt:lpstr>
      <vt:lpstr>Coupled Reaction Channel equation</vt:lpstr>
      <vt:lpstr>Coupled Reaction Channel equation</vt:lpstr>
      <vt:lpstr>Coupled Reaction Channel equation</vt:lpstr>
      <vt:lpstr>Coupled Reaction Channel equation</vt:lpstr>
      <vt:lpstr>DWBA</vt:lpstr>
      <vt:lpstr>DWBA</vt:lpstr>
      <vt:lpstr>DWBA</vt:lpstr>
      <vt:lpstr>DWBA</vt:lpstr>
      <vt:lpstr>DWBA</vt:lpstr>
      <vt:lpstr>PowerPoint 프레젠테이션</vt:lpstr>
      <vt:lpstr>Elastic scattering</vt:lpstr>
      <vt:lpstr>Optical potential </vt:lpstr>
      <vt:lpstr>Optical potential </vt:lpstr>
      <vt:lpstr>Optical potential </vt:lpstr>
      <vt:lpstr>Optical potential </vt:lpstr>
      <vt:lpstr>ReactionGUI code</vt:lpstr>
      <vt:lpstr>ReactionGUI code</vt:lpstr>
      <vt:lpstr>ReactionGUI code</vt:lpstr>
      <vt:lpstr>ReactionGUI code</vt:lpstr>
      <vt:lpstr>ReactionGUI code</vt:lpstr>
      <vt:lpstr>ReactionGUI code</vt:lpstr>
      <vt:lpstr>Global optical potential</vt:lpstr>
      <vt:lpstr>ReactionGUI code</vt:lpstr>
      <vt:lpstr>Double Folding potential</vt:lpstr>
      <vt:lpstr>Double Folding potential</vt:lpstr>
      <vt:lpstr>Fitting OMP</vt:lpstr>
      <vt:lpstr>Fitting OMP</vt:lpstr>
      <vt:lpstr>Inelastic scattering</vt:lpstr>
      <vt:lpstr>Inelastic scattering</vt:lpstr>
      <vt:lpstr>Inelastic scattering</vt:lpstr>
      <vt:lpstr>Inelastic scattering</vt:lpstr>
      <vt:lpstr>Collective Rotation model</vt:lpstr>
      <vt:lpstr>Collective Rotation model</vt:lpstr>
      <vt:lpstr>Collective Rotation model</vt:lpstr>
      <vt:lpstr>Collective Rotation model</vt:lpstr>
      <vt:lpstr>Collective Rotation model</vt:lpstr>
      <vt:lpstr>Collective Rotation model</vt:lpstr>
      <vt:lpstr>Collective Rotation model</vt:lpstr>
      <vt:lpstr>Collective Vibration model</vt:lpstr>
      <vt:lpstr>Collective Vibration model</vt:lpstr>
      <vt:lpstr>Coupled Channel calculation</vt:lpstr>
      <vt:lpstr>ReactionGUI for collective inelastic scattering</vt:lpstr>
      <vt:lpstr>ReactionGUI for collective inelastic scattering</vt:lpstr>
      <vt:lpstr>ReactionGUI for collective inelastic scattering</vt:lpstr>
      <vt:lpstr>Inelastic scattering (cluster model)</vt:lpstr>
      <vt:lpstr>Inelastic scattering (cluster model)</vt:lpstr>
      <vt:lpstr>Overlap function</vt:lpstr>
      <vt:lpstr>Overlap function</vt:lpstr>
      <vt:lpstr>How many node for cluster? </vt:lpstr>
      <vt:lpstr>How many node for cluster? </vt:lpstr>
      <vt:lpstr>Asymptotic Normalization Coefficient</vt:lpstr>
      <vt:lpstr>Transfer Reaction</vt:lpstr>
      <vt:lpstr>Transfer Reaction</vt:lpstr>
      <vt:lpstr>Transfer Reaction as a spectroscopic tool</vt:lpstr>
      <vt:lpstr>Transfer Reaction in ReactionGUI</vt:lpstr>
      <vt:lpstr>Transfer Reaction in ReactionGUI</vt:lpstr>
      <vt:lpstr>Transfer Reaction in ReactionGUI</vt:lpstr>
      <vt:lpstr>PowerPoint 프레젠테이션</vt:lpstr>
      <vt:lpstr>Weakly bound nuclei </vt:lpstr>
      <vt:lpstr>Weakly bound nuclei </vt:lpstr>
      <vt:lpstr>Break up </vt:lpstr>
      <vt:lpstr>Continuum W.f.</vt:lpstr>
      <vt:lpstr>Continuum discretization</vt:lpstr>
      <vt:lpstr>Continuum discretization</vt:lpstr>
      <vt:lpstr>CDCC</vt:lpstr>
      <vt:lpstr>CDCC</vt:lpstr>
      <vt:lpstr>CDCC</vt:lpstr>
      <vt:lpstr>ADWA for transfer reaction</vt:lpstr>
      <vt:lpstr>ADWA for transfer reaction</vt:lpstr>
      <vt:lpstr>ADWA</vt:lpstr>
      <vt:lpstr>ADWA</vt:lpstr>
      <vt:lpstr>PowerPoint 프레젠테이션</vt:lpstr>
      <vt:lpstr>Knockout in Eikonal approximation</vt:lpstr>
      <vt:lpstr>Knockout in Eikonal approximation</vt:lpstr>
      <vt:lpstr>Knockout in Eikonal approximation</vt:lpstr>
      <vt:lpstr>Knockout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ReactionGUI with MOMDIS</vt:lpstr>
      <vt:lpstr>ReactionGUI with MOMDIS</vt:lpstr>
      <vt:lpstr>Fusion reaction</vt:lpstr>
      <vt:lpstr>Fusion reaction</vt:lpstr>
      <vt:lpstr>Fusion reaction</vt:lpstr>
      <vt:lpstr>Fusion reaction</vt:lpstr>
      <vt:lpstr>Fusion reaction</vt:lpstr>
      <vt:lpstr>Fusion reaction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가속기부_001</dc:creator>
  <cp:lastModifiedBy>user</cp:lastModifiedBy>
  <cp:revision>761</cp:revision>
  <cp:lastPrinted>2019-03-25T07:50:09Z</cp:lastPrinted>
  <dcterms:created xsi:type="dcterms:W3CDTF">2013-07-10T02:34:07Z</dcterms:created>
  <dcterms:modified xsi:type="dcterms:W3CDTF">2021-02-23T03:06:18Z</dcterms:modified>
</cp:coreProperties>
</file>